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61" r:id="rId2"/>
  </p:sldMasterIdLst>
  <p:notesMasterIdLst>
    <p:notesMasterId r:id="rId16"/>
  </p:notesMasterIdLst>
  <p:sldIdLst>
    <p:sldId id="256" r:id="rId3"/>
    <p:sldId id="257" r:id="rId4"/>
    <p:sldId id="258" r:id="rId5"/>
    <p:sldId id="259" r:id="rId6"/>
    <p:sldId id="261" r:id="rId7"/>
    <p:sldId id="263" r:id="rId8"/>
    <p:sldId id="265" r:id="rId9"/>
    <p:sldId id="267" r:id="rId10"/>
    <p:sldId id="269" r:id="rId11"/>
    <p:sldId id="271" r:id="rId12"/>
    <p:sldId id="272" r:id="rId13"/>
    <p:sldId id="273" r:id="rId14"/>
    <p:sldId id="274" r:id="rId15"/>
  </p:sldIdLst>
  <p:sldSz cx="20104100" cy="11309350"/>
  <p:notesSz cx="20104100" cy="11309350"/>
  <p:embeddedFontLst>
    <p:embeddedFont>
      <p:font typeface="Varela Round" pitchFamily="2" charset="-79"/>
      <p:regular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36">
          <p15:clr>
            <a:srgbClr val="000000"/>
          </p15:clr>
        </p15:guide>
        <p15:guide id="2" pos="1070">
          <p15:clr>
            <a:srgbClr val="000000"/>
          </p15:clr>
        </p15:guide>
        <p15:guide id="3" pos="116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 varScale="1">
        <p:scale>
          <a:sx n="73" d="100"/>
          <a:sy n="73" d="100"/>
        </p:scale>
        <p:origin x="816" y="192"/>
      </p:cViewPr>
      <p:guideLst>
        <p:guide orient="horz" pos="2836"/>
        <p:guide pos="1070"/>
        <p:guide pos="116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11387137" y="0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659562" y="1414462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0742612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11387137" y="10742612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6e22925bd4_2_0:notes"/>
          <p:cNvSpPr txBox="1">
            <a:spLocks noGrp="1"/>
          </p:cNvSpPr>
          <p:nvPr>
            <p:ph type="body" idx="1"/>
          </p:nvPr>
        </p:nvSpPr>
        <p:spPr>
          <a:xfrm>
            <a:off x="685800" y="4323977"/>
            <a:ext cx="5486400" cy="4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6" name="Google Shape;86;g36e22925bd4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661" y="682733"/>
            <a:ext cx="6094800" cy="3413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7338200b33_0_1310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9" name="Google Shape;289;g37338200b33_0_1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7338200b33_0_1166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2" name="Google Shape;302;g37338200b33_0_1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9:notes"/>
          <p:cNvSpPr txBox="1">
            <a:spLocks noGrp="1"/>
          </p:cNvSpPr>
          <p:nvPr>
            <p:ph type="body" idx="1"/>
          </p:nvPr>
        </p:nvSpPr>
        <p:spPr>
          <a:xfrm>
            <a:off x="2009775" y="5467350"/>
            <a:ext cx="16084550" cy="447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0" name="Google Shape;32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45275" y="1420813"/>
            <a:ext cx="6813550" cy="3833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2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7" name="Google Shape;33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2" y="1414462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6e22925bd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6e22925bd4_0_0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36e22925bd4_0_0:notes"/>
          <p:cNvSpPr txBox="1">
            <a:spLocks noGrp="1"/>
          </p:cNvSpPr>
          <p:nvPr>
            <p:ph type="sldNum" idx="12"/>
          </p:nvPr>
        </p:nvSpPr>
        <p:spPr>
          <a:xfrm>
            <a:off x="11387137" y="10742612"/>
            <a:ext cx="8712300" cy="566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7338200b33_0_1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7338200b33_0_1260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g37338200b33_0_1260:notes"/>
          <p:cNvSpPr txBox="1">
            <a:spLocks noGrp="1"/>
          </p:cNvSpPr>
          <p:nvPr>
            <p:ph type="sldNum" idx="12"/>
          </p:nvPr>
        </p:nvSpPr>
        <p:spPr>
          <a:xfrm>
            <a:off x="11387137" y="10742612"/>
            <a:ext cx="8712300" cy="566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 sz="1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e1cadf1295_0_47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3e1cadf129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6" name="Google Shape;176;p17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7" name="Google Shape;177;p17:notes"/>
          <p:cNvSpPr txBox="1">
            <a:spLocks noGrp="1"/>
          </p:cNvSpPr>
          <p:nvPr>
            <p:ph type="sldNum" idx="12"/>
          </p:nvPr>
        </p:nvSpPr>
        <p:spPr>
          <a:xfrm>
            <a:off x="11387137" y="10742612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0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3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6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9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2">
  <p:cSld name="Title and Content_2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title"/>
          </p:nvPr>
        </p:nvSpPr>
        <p:spPr>
          <a:xfrm>
            <a:off x="1058178" y="615514"/>
            <a:ext cx="15386100" cy="8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550" b="0" i="0">
                <a:solidFill>
                  <a:srgbClr val="042234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1"/>
          </p:nvPr>
        </p:nvSpPr>
        <p:spPr>
          <a:xfrm>
            <a:off x="1096256" y="3544504"/>
            <a:ext cx="9732000" cy="23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50" b="0" i="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2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3">
  <p:cSld name="Title and Content_3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title"/>
          </p:nvPr>
        </p:nvSpPr>
        <p:spPr>
          <a:xfrm>
            <a:off x="1058178" y="615514"/>
            <a:ext cx="15386100" cy="8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550" b="0" i="0">
                <a:solidFill>
                  <a:srgbClr val="042234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body" idx="1"/>
          </p:nvPr>
        </p:nvSpPr>
        <p:spPr>
          <a:xfrm>
            <a:off x="1096256" y="3544504"/>
            <a:ext cx="9732000" cy="23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50" b="0" i="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2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obj">
  <p:cSld name="OBJEC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title"/>
          </p:nvPr>
        </p:nvSpPr>
        <p:spPr>
          <a:xfrm>
            <a:off x="1004887" y="469900"/>
            <a:ext cx="16076612" cy="1874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00" b="0" i="0">
                <a:solidFill>
                  <a:srgbClr val="002135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ftr" idx="11"/>
          </p:nvPr>
        </p:nvSpPr>
        <p:spPr>
          <a:xfrm>
            <a:off x="6835775" y="10517187"/>
            <a:ext cx="643255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dt" idx="10"/>
          </p:nvPr>
        </p:nvSpPr>
        <p:spPr>
          <a:xfrm>
            <a:off x="1004887" y="10517187"/>
            <a:ext cx="4624387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sldNum" idx="12"/>
          </p:nvPr>
        </p:nvSpPr>
        <p:spPr>
          <a:xfrm>
            <a:off x="14474825" y="10517187"/>
            <a:ext cx="4624387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004887" y="469900"/>
            <a:ext cx="16076612" cy="1874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00" b="0" i="0">
                <a:solidFill>
                  <a:srgbClr val="002135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ftr" idx="11"/>
          </p:nvPr>
        </p:nvSpPr>
        <p:spPr>
          <a:xfrm>
            <a:off x="6835775" y="10517187"/>
            <a:ext cx="643255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dt" idx="10"/>
          </p:nvPr>
        </p:nvSpPr>
        <p:spPr>
          <a:xfrm>
            <a:off x="1004887" y="10517187"/>
            <a:ext cx="4624387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4474825" y="10517187"/>
            <a:ext cx="4624387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1058178" y="615515"/>
            <a:ext cx="15386050" cy="871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525" b="0" i="0">
                <a:solidFill>
                  <a:srgbClr val="042234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1096256" y="3544504"/>
            <a:ext cx="9732010" cy="31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41" b="0" i="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dt" idx="10"/>
          </p:nvPr>
        </p:nvSpPr>
        <p:spPr>
          <a:xfrm>
            <a:off x="1005206" y="10517696"/>
            <a:ext cx="462394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14474954" y="10517696"/>
            <a:ext cx="4623943" cy="274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7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7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7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7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7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7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7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7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79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M Icon">
  <p:cSld name="1_Title and Content 2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6"/>
          <p:cNvGrpSpPr/>
          <p:nvPr/>
        </p:nvGrpSpPr>
        <p:grpSpPr>
          <a:xfrm>
            <a:off x="18534760" y="551984"/>
            <a:ext cx="563880" cy="810132"/>
            <a:chOff x="18558357" y="835764"/>
            <a:chExt cx="563880" cy="806503"/>
          </a:xfrm>
        </p:grpSpPr>
        <p:pic>
          <p:nvPicPr>
            <p:cNvPr id="32" name="Google Shape;32;p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8752028" y="1003172"/>
              <a:ext cx="176476" cy="1765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Google Shape;33;p6"/>
            <p:cNvSpPr/>
            <p:nvPr/>
          </p:nvSpPr>
          <p:spPr>
            <a:xfrm>
              <a:off x="18558357" y="835764"/>
              <a:ext cx="563880" cy="426719"/>
            </a:xfrm>
            <a:custGeom>
              <a:avLst/>
              <a:gdLst/>
              <a:ahLst/>
              <a:cxnLst/>
              <a:rect l="l" t="t" r="r" b="b"/>
              <a:pathLst>
                <a:path w="563880" h="426719" extrusionOk="0">
                  <a:moveTo>
                    <a:pt x="281897" y="0"/>
                  </a:moveTo>
                  <a:lnTo>
                    <a:pt x="231413" y="4526"/>
                  </a:lnTo>
                  <a:lnTo>
                    <a:pt x="183874" y="17573"/>
                  </a:lnTo>
                  <a:lnTo>
                    <a:pt x="140070" y="38346"/>
                  </a:lnTo>
                  <a:lnTo>
                    <a:pt x="100794" y="66049"/>
                  </a:lnTo>
                  <a:lnTo>
                    <a:pt x="66836" y="99887"/>
                  </a:lnTo>
                  <a:lnTo>
                    <a:pt x="38987" y="139062"/>
                  </a:lnTo>
                  <a:lnTo>
                    <a:pt x="16994" y="185470"/>
                  </a:lnTo>
                  <a:lnTo>
                    <a:pt x="4366" y="232266"/>
                  </a:lnTo>
                  <a:lnTo>
                    <a:pt x="0" y="281928"/>
                  </a:lnTo>
                  <a:lnTo>
                    <a:pt x="984" y="305163"/>
                  </a:lnTo>
                  <a:lnTo>
                    <a:pt x="9518" y="354334"/>
                  </a:lnTo>
                  <a:lnTo>
                    <a:pt x="25286" y="398160"/>
                  </a:lnTo>
                  <a:lnTo>
                    <a:pt x="40145" y="426688"/>
                  </a:lnTo>
                  <a:lnTo>
                    <a:pt x="45864" y="415292"/>
                  </a:lnTo>
                  <a:lnTo>
                    <a:pt x="54695" y="406288"/>
                  </a:lnTo>
                  <a:lnTo>
                    <a:pt x="65956" y="400375"/>
                  </a:lnTo>
                  <a:lnTo>
                    <a:pt x="78960" y="398249"/>
                  </a:lnTo>
                  <a:lnTo>
                    <a:pt x="82217" y="398249"/>
                  </a:lnTo>
                  <a:lnTo>
                    <a:pt x="85411" y="398647"/>
                  </a:lnTo>
                  <a:lnTo>
                    <a:pt x="88478" y="399401"/>
                  </a:lnTo>
                  <a:lnTo>
                    <a:pt x="83756" y="391244"/>
                  </a:lnTo>
                  <a:lnTo>
                    <a:pt x="63223" y="340230"/>
                  </a:lnTo>
                  <a:lnTo>
                    <a:pt x="55485" y="281897"/>
                  </a:lnTo>
                  <a:lnTo>
                    <a:pt x="58113" y="247397"/>
                  </a:lnTo>
                  <a:lnTo>
                    <a:pt x="77965" y="183627"/>
                  </a:lnTo>
                  <a:lnTo>
                    <a:pt x="122079" y="121721"/>
                  </a:lnTo>
                  <a:lnTo>
                    <a:pt x="155579" y="94127"/>
                  </a:lnTo>
                  <a:lnTo>
                    <a:pt x="193990" y="73282"/>
                  </a:lnTo>
                  <a:lnTo>
                    <a:pt x="236400" y="60102"/>
                  </a:lnTo>
                  <a:lnTo>
                    <a:pt x="281897" y="55506"/>
                  </a:lnTo>
                  <a:lnTo>
                    <a:pt x="327462" y="60115"/>
                  </a:lnTo>
                  <a:lnTo>
                    <a:pt x="369929" y="73330"/>
                  </a:lnTo>
                  <a:lnTo>
                    <a:pt x="408379" y="94233"/>
                  </a:lnTo>
                  <a:lnTo>
                    <a:pt x="441896" y="121904"/>
                  </a:lnTo>
                  <a:lnTo>
                    <a:pt x="469561" y="155425"/>
                  </a:lnTo>
                  <a:lnTo>
                    <a:pt x="490459" y="193876"/>
                  </a:lnTo>
                  <a:lnTo>
                    <a:pt x="503670" y="236340"/>
                  </a:lnTo>
                  <a:lnTo>
                    <a:pt x="508277" y="281897"/>
                  </a:lnTo>
                  <a:lnTo>
                    <a:pt x="507502" y="300420"/>
                  </a:lnTo>
                  <a:lnTo>
                    <a:pt x="500424" y="340932"/>
                  </a:lnTo>
                  <a:lnTo>
                    <a:pt x="482100" y="387370"/>
                  </a:lnTo>
                  <a:lnTo>
                    <a:pt x="475367" y="399401"/>
                  </a:lnTo>
                  <a:lnTo>
                    <a:pt x="478414" y="398647"/>
                  </a:lnTo>
                  <a:lnTo>
                    <a:pt x="481639" y="398249"/>
                  </a:lnTo>
                  <a:lnTo>
                    <a:pt x="484854" y="398249"/>
                  </a:lnTo>
                  <a:lnTo>
                    <a:pt x="497851" y="400375"/>
                  </a:lnTo>
                  <a:lnTo>
                    <a:pt x="509116" y="406289"/>
                  </a:lnTo>
                  <a:lnTo>
                    <a:pt x="517956" y="415296"/>
                  </a:lnTo>
                  <a:lnTo>
                    <a:pt x="523680" y="426699"/>
                  </a:lnTo>
                  <a:lnTo>
                    <a:pt x="526319" y="422301"/>
                  </a:lnTo>
                  <a:lnTo>
                    <a:pt x="546307" y="379183"/>
                  </a:lnTo>
                  <a:lnTo>
                    <a:pt x="560904" y="322147"/>
                  </a:lnTo>
                  <a:lnTo>
                    <a:pt x="563825" y="281897"/>
                  </a:lnTo>
                  <a:lnTo>
                    <a:pt x="560127" y="236229"/>
                  </a:lnTo>
                  <a:lnTo>
                    <a:pt x="549422" y="192886"/>
                  </a:lnTo>
                  <a:lnTo>
                    <a:pt x="532297" y="152453"/>
                  </a:lnTo>
                  <a:lnTo>
                    <a:pt x="509338" y="115514"/>
                  </a:lnTo>
                  <a:lnTo>
                    <a:pt x="481131" y="82654"/>
                  </a:lnTo>
                  <a:lnTo>
                    <a:pt x="448263" y="54457"/>
                  </a:lnTo>
                  <a:lnTo>
                    <a:pt x="411319" y="31509"/>
                  </a:lnTo>
                  <a:lnTo>
                    <a:pt x="370886" y="14394"/>
                  </a:lnTo>
                  <a:lnTo>
                    <a:pt x="327550" y="3695"/>
                  </a:lnTo>
                  <a:lnTo>
                    <a:pt x="281897" y="0"/>
                  </a:lnTo>
                  <a:close/>
                </a:path>
              </a:pathLst>
            </a:custGeom>
            <a:solidFill>
              <a:srgbClr val="69A7C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" name="Google Shape;34;p6"/>
            <p:cNvSpPr/>
            <p:nvPr/>
          </p:nvSpPr>
          <p:spPr>
            <a:xfrm>
              <a:off x="18610505" y="1247932"/>
              <a:ext cx="459740" cy="394335"/>
            </a:xfrm>
            <a:custGeom>
              <a:avLst/>
              <a:gdLst/>
              <a:ahLst/>
              <a:cxnLst/>
              <a:rect l="l" t="t" r="r" b="b"/>
              <a:pathLst>
                <a:path w="459740" h="394335" extrusionOk="0">
                  <a:moveTo>
                    <a:pt x="432709" y="0"/>
                  </a:moveTo>
                  <a:lnTo>
                    <a:pt x="423683" y="0"/>
                  </a:lnTo>
                  <a:lnTo>
                    <a:pt x="415767" y="4481"/>
                  </a:lnTo>
                  <a:lnTo>
                    <a:pt x="409914" y="12659"/>
                  </a:lnTo>
                  <a:lnTo>
                    <a:pt x="229689" y="314367"/>
                  </a:lnTo>
                  <a:lnTo>
                    <a:pt x="48616" y="11277"/>
                  </a:lnTo>
                  <a:lnTo>
                    <a:pt x="43736" y="4481"/>
                  </a:lnTo>
                  <a:lnTo>
                    <a:pt x="35810" y="0"/>
                  </a:lnTo>
                  <a:lnTo>
                    <a:pt x="26815" y="0"/>
                  </a:lnTo>
                  <a:lnTo>
                    <a:pt x="16388" y="2113"/>
                  </a:lnTo>
                  <a:lnTo>
                    <a:pt x="7863" y="7879"/>
                  </a:lnTo>
                  <a:lnTo>
                    <a:pt x="2110" y="16432"/>
                  </a:lnTo>
                  <a:lnTo>
                    <a:pt x="0" y="26910"/>
                  </a:lnTo>
                  <a:lnTo>
                    <a:pt x="0" y="32009"/>
                  </a:lnTo>
                  <a:lnTo>
                    <a:pt x="206977" y="381129"/>
                  </a:lnTo>
                  <a:lnTo>
                    <a:pt x="229752" y="393872"/>
                  </a:lnTo>
                  <a:lnTo>
                    <a:pt x="236685" y="392952"/>
                  </a:lnTo>
                  <a:lnTo>
                    <a:pt x="457996" y="36752"/>
                  </a:lnTo>
                  <a:lnTo>
                    <a:pt x="459535" y="32009"/>
                  </a:lnTo>
                  <a:lnTo>
                    <a:pt x="459535" y="26910"/>
                  </a:lnTo>
                  <a:lnTo>
                    <a:pt x="457418" y="16432"/>
                  </a:lnTo>
                  <a:lnTo>
                    <a:pt x="451655" y="7879"/>
                  </a:lnTo>
                  <a:lnTo>
                    <a:pt x="443125" y="2113"/>
                  </a:lnTo>
                  <a:lnTo>
                    <a:pt x="432709" y="0"/>
                  </a:lnTo>
                  <a:close/>
                </a:path>
              </a:pathLst>
            </a:custGeom>
            <a:solidFill>
              <a:srgbClr val="00213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 3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_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1058178" y="615514"/>
            <a:ext cx="15386100" cy="8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550" b="0" i="0">
                <a:solidFill>
                  <a:srgbClr val="042234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1096256" y="3544504"/>
            <a:ext cx="9732000" cy="23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50" b="0" i="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2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2">
  <p:cSld name="OBJECT_3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8467097" y="2458354"/>
            <a:ext cx="32619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15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1005205" y="2601150"/>
            <a:ext cx="8745300" cy="74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300" cy="74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2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004887" y="469900"/>
            <a:ext cx="16076612" cy="1874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262062" y="5313362"/>
            <a:ext cx="12157075" cy="4259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ftr" idx="11"/>
          </p:nvPr>
        </p:nvSpPr>
        <p:spPr>
          <a:xfrm>
            <a:off x="6835775" y="10517187"/>
            <a:ext cx="643255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1004887" y="10517187"/>
            <a:ext cx="4624387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14474825" y="10517187"/>
            <a:ext cx="4624387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0104100" cy="11307762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3"/>
          <p:cNvSpPr/>
          <p:nvPr/>
        </p:nvSpPr>
        <p:spPr>
          <a:xfrm>
            <a:off x="0" y="0"/>
            <a:ext cx="20104100" cy="11309350"/>
          </a:xfrm>
          <a:custGeom>
            <a:avLst/>
            <a:gdLst/>
            <a:ahLst/>
            <a:cxnLst/>
            <a:rect l="l" t="t" r="r" b="b"/>
            <a:pathLst>
              <a:path w="20104100" h="11308715" extrusionOk="0">
                <a:moveTo>
                  <a:pt x="20104100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100" y="11308556"/>
                </a:lnTo>
                <a:lnTo>
                  <a:pt x="20104100" y="0"/>
                </a:lnTo>
                <a:close/>
              </a:path>
            </a:pathLst>
          </a:custGeom>
          <a:solidFill>
            <a:srgbClr val="002135">
              <a:alpha val="5921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3"/>
          <p:cNvSpPr/>
          <p:nvPr/>
        </p:nvSpPr>
        <p:spPr>
          <a:xfrm>
            <a:off x="0" y="0"/>
            <a:ext cx="20104100" cy="11309350"/>
          </a:xfrm>
          <a:custGeom>
            <a:avLst/>
            <a:gdLst/>
            <a:ahLst/>
            <a:cxnLst/>
            <a:rect l="l" t="t" r="r" b="b"/>
            <a:pathLst>
              <a:path w="20104100" h="11308715" extrusionOk="0">
                <a:moveTo>
                  <a:pt x="20104100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100" y="11308556"/>
                </a:lnTo>
                <a:lnTo>
                  <a:pt x="20104100" y="0"/>
                </a:lnTo>
                <a:close/>
              </a:path>
            </a:pathLst>
          </a:custGeom>
          <a:solidFill>
            <a:srgbClr val="002135">
              <a:alpha val="5921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3"/>
          <p:cNvSpPr/>
          <p:nvPr/>
        </p:nvSpPr>
        <p:spPr>
          <a:xfrm>
            <a:off x="0" y="0"/>
            <a:ext cx="20104100" cy="11309350"/>
          </a:xfrm>
          <a:custGeom>
            <a:avLst/>
            <a:gdLst/>
            <a:ahLst/>
            <a:cxnLst/>
            <a:rect l="l" t="t" r="r" b="b"/>
            <a:pathLst>
              <a:path w="20104100" h="11308715" extrusionOk="0">
                <a:moveTo>
                  <a:pt x="20104100" y="0"/>
                </a:moveTo>
                <a:lnTo>
                  <a:pt x="0" y="0"/>
                </a:lnTo>
                <a:lnTo>
                  <a:pt x="0" y="11308550"/>
                </a:lnTo>
                <a:lnTo>
                  <a:pt x="20104100" y="11308550"/>
                </a:lnTo>
                <a:lnTo>
                  <a:pt x="20104100" y="0"/>
                </a:lnTo>
                <a:close/>
              </a:path>
            </a:pathLst>
          </a:custGeom>
          <a:solidFill>
            <a:srgbClr val="002135">
              <a:alpha val="3921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3"/>
          <p:cNvSpPr/>
          <p:nvPr/>
        </p:nvSpPr>
        <p:spPr>
          <a:xfrm>
            <a:off x="14162087" y="6724650"/>
            <a:ext cx="355600" cy="354012"/>
          </a:xfrm>
          <a:custGeom>
            <a:avLst/>
            <a:gdLst/>
            <a:ahLst/>
            <a:cxnLst/>
            <a:rect l="l" t="t" r="r" b="b"/>
            <a:pathLst>
              <a:path w="354965" h="354965" extrusionOk="0">
                <a:moveTo>
                  <a:pt x="177219" y="0"/>
                </a:moveTo>
                <a:lnTo>
                  <a:pt x="130101" y="6336"/>
                </a:lnTo>
                <a:lnTo>
                  <a:pt x="87766" y="24214"/>
                </a:lnTo>
                <a:lnTo>
                  <a:pt x="51900" y="51939"/>
                </a:lnTo>
                <a:lnTo>
                  <a:pt x="24192" y="87817"/>
                </a:lnTo>
                <a:lnTo>
                  <a:pt x="6329" y="130152"/>
                </a:lnTo>
                <a:lnTo>
                  <a:pt x="0" y="177251"/>
                </a:lnTo>
                <a:lnTo>
                  <a:pt x="6329" y="224359"/>
                </a:lnTo>
                <a:lnTo>
                  <a:pt x="24192" y="266702"/>
                </a:lnTo>
                <a:lnTo>
                  <a:pt x="51900" y="302586"/>
                </a:lnTo>
                <a:lnTo>
                  <a:pt x="87766" y="330316"/>
                </a:lnTo>
                <a:lnTo>
                  <a:pt x="130101" y="348196"/>
                </a:lnTo>
                <a:lnTo>
                  <a:pt x="177219" y="354533"/>
                </a:lnTo>
                <a:lnTo>
                  <a:pt x="224355" y="348196"/>
                </a:lnTo>
                <a:lnTo>
                  <a:pt x="266696" y="330316"/>
                </a:lnTo>
                <a:lnTo>
                  <a:pt x="302558" y="302586"/>
                </a:lnTo>
                <a:lnTo>
                  <a:pt x="330259" y="266702"/>
                </a:lnTo>
                <a:lnTo>
                  <a:pt x="348113" y="224359"/>
                </a:lnTo>
                <a:lnTo>
                  <a:pt x="354439" y="177251"/>
                </a:lnTo>
                <a:lnTo>
                  <a:pt x="348113" y="130152"/>
                </a:lnTo>
                <a:lnTo>
                  <a:pt x="330259" y="87817"/>
                </a:lnTo>
                <a:lnTo>
                  <a:pt x="302558" y="51939"/>
                </a:lnTo>
                <a:lnTo>
                  <a:pt x="266696" y="24214"/>
                </a:lnTo>
                <a:lnTo>
                  <a:pt x="224355" y="6336"/>
                </a:lnTo>
                <a:lnTo>
                  <a:pt x="177219" y="0"/>
                </a:lnTo>
                <a:close/>
              </a:path>
            </a:pathLst>
          </a:custGeom>
          <a:solidFill>
            <a:srgbClr val="FC7E0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3"/>
          <p:cNvSpPr/>
          <p:nvPr/>
        </p:nvSpPr>
        <p:spPr>
          <a:xfrm>
            <a:off x="13773150" y="6388100"/>
            <a:ext cx="1133475" cy="857250"/>
          </a:xfrm>
          <a:custGeom>
            <a:avLst/>
            <a:gdLst/>
            <a:ahLst/>
            <a:cxnLst/>
            <a:rect l="l" t="t" r="r" b="b"/>
            <a:pathLst>
              <a:path w="1132840" h="857250" extrusionOk="0">
                <a:moveTo>
                  <a:pt x="566181" y="0"/>
                </a:moveTo>
                <a:lnTo>
                  <a:pt x="514845" y="2305"/>
                </a:lnTo>
                <a:lnTo>
                  <a:pt x="464789" y="9090"/>
                </a:lnTo>
                <a:lnTo>
                  <a:pt x="416211" y="20154"/>
                </a:lnTo>
                <a:lnTo>
                  <a:pt x="369310" y="35296"/>
                </a:lnTo>
                <a:lnTo>
                  <a:pt x="324285" y="54318"/>
                </a:lnTo>
                <a:lnTo>
                  <a:pt x="281334" y="77020"/>
                </a:lnTo>
                <a:lnTo>
                  <a:pt x="240656" y="103201"/>
                </a:lnTo>
                <a:lnTo>
                  <a:pt x="202450" y="132661"/>
                </a:lnTo>
                <a:lnTo>
                  <a:pt x="166914" y="165202"/>
                </a:lnTo>
                <a:lnTo>
                  <a:pt x="134248" y="200622"/>
                </a:lnTo>
                <a:lnTo>
                  <a:pt x="104650" y="238723"/>
                </a:lnTo>
                <a:lnTo>
                  <a:pt x="78318" y="279304"/>
                </a:lnTo>
                <a:lnTo>
                  <a:pt x="55452" y="322166"/>
                </a:lnTo>
                <a:lnTo>
                  <a:pt x="35632" y="368585"/>
                </a:lnTo>
                <a:lnTo>
                  <a:pt x="19476" y="418691"/>
                </a:lnTo>
                <a:lnTo>
                  <a:pt x="8775" y="466500"/>
                </a:lnTo>
                <a:lnTo>
                  <a:pt x="2223" y="515731"/>
                </a:lnTo>
                <a:lnTo>
                  <a:pt x="0" y="566244"/>
                </a:lnTo>
                <a:lnTo>
                  <a:pt x="617" y="592233"/>
                </a:lnTo>
                <a:lnTo>
                  <a:pt x="4994" y="641446"/>
                </a:lnTo>
                <a:lnTo>
                  <a:pt x="15287" y="696795"/>
                </a:lnTo>
                <a:lnTo>
                  <a:pt x="27747" y="740773"/>
                </a:lnTo>
                <a:lnTo>
                  <a:pt x="42358" y="780265"/>
                </a:lnTo>
                <a:lnTo>
                  <a:pt x="59977" y="818886"/>
                </a:lnTo>
                <a:lnTo>
                  <a:pt x="80636" y="856979"/>
                </a:lnTo>
                <a:lnTo>
                  <a:pt x="92122" y="834088"/>
                </a:lnTo>
                <a:lnTo>
                  <a:pt x="109861" y="816009"/>
                </a:lnTo>
                <a:lnTo>
                  <a:pt x="132480" y="804138"/>
                </a:lnTo>
                <a:lnTo>
                  <a:pt x="158602" y="799870"/>
                </a:lnTo>
                <a:lnTo>
                  <a:pt x="165136" y="799870"/>
                </a:lnTo>
                <a:lnTo>
                  <a:pt x="171544" y="800666"/>
                </a:lnTo>
                <a:lnTo>
                  <a:pt x="177722" y="802174"/>
                </a:lnTo>
                <a:lnTo>
                  <a:pt x="167035" y="783438"/>
                </a:lnTo>
                <a:lnTo>
                  <a:pt x="144759" y="735749"/>
                </a:lnTo>
                <a:lnTo>
                  <a:pt x="131482" y="698648"/>
                </a:lnTo>
                <a:lnTo>
                  <a:pt x="118666" y="646681"/>
                </a:lnTo>
                <a:lnTo>
                  <a:pt x="113357" y="607384"/>
                </a:lnTo>
                <a:lnTo>
                  <a:pt x="111452" y="566181"/>
                </a:lnTo>
                <a:lnTo>
                  <a:pt x="114846" y="510513"/>
                </a:lnTo>
                <a:lnTo>
                  <a:pt x="124762" y="456814"/>
                </a:lnTo>
                <a:lnTo>
                  <a:pt x="140797" y="405490"/>
                </a:lnTo>
                <a:lnTo>
                  <a:pt x="162550" y="356947"/>
                </a:lnTo>
                <a:lnTo>
                  <a:pt x="189617" y="311592"/>
                </a:lnTo>
                <a:lnTo>
                  <a:pt x="218940" y="272960"/>
                </a:lnTo>
                <a:lnTo>
                  <a:pt x="252127" y="237690"/>
                </a:lnTo>
                <a:lnTo>
                  <a:pt x="288862" y="206098"/>
                </a:lnTo>
                <a:lnTo>
                  <a:pt x="328831" y="178501"/>
                </a:lnTo>
                <a:lnTo>
                  <a:pt x="371720" y="155213"/>
                </a:lnTo>
                <a:lnTo>
                  <a:pt x="417213" y="136550"/>
                </a:lnTo>
                <a:lnTo>
                  <a:pt x="464998" y="122829"/>
                </a:lnTo>
                <a:lnTo>
                  <a:pt x="514759" y="114364"/>
                </a:lnTo>
                <a:lnTo>
                  <a:pt x="566181" y="111473"/>
                </a:lnTo>
                <a:lnTo>
                  <a:pt x="612600" y="113826"/>
                </a:lnTo>
                <a:lnTo>
                  <a:pt x="657694" y="120731"/>
                </a:lnTo>
                <a:lnTo>
                  <a:pt x="701232" y="131957"/>
                </a:lnTo>
                <a:lnTo>
                  <a:pt x="742984" y="147274"/>
                </a:lnTo>
                <a:lnTo>
                  <a:pt x="782720" y="166452"/>
                </a:lnTo>
                <a:lnTo>
                  <a:pt x="820209" y="189258"/>
                </a:lnTo>
                <a:lnTo>
                  <a:pt x="855221" y="215463"/>
                </a:lnTo>
                <a:lnTo>
                  <a:pt x="887525" y="244836"/>
                </a:lnTo>
                <a:lnTo>
                  <a:pt x="916891" y="277147"/>
                </a:lnTo>
                <a:lnTo>
                  <a:pt x="943090" y="312163"/>
                </a:lnTo>
                <a:lnTo>
                  <a:pt x="965889" y="349656"/>
                </a:lnTo>
                <a:lnTo>
                  <a:pt x="985060" y="389394"/>
                </a:lnTo>
                <a:lnTo>
                  <a:pt x="1000372" y="431146"/>
                </a:lnTo>
                <a:lnTo>
                  <a:pt x="1011594" y="474681"/>
                </a:lnTo>
                <a:lnTo>
                  <a:pt x="1018496" y="519770"/>
                </a:lnTo>
                <a:lnTo>
                  <a:pt x="1020848" y="566181"/>
                </a:lnTo>
                <a:lnTo>
                  <a:pt x="1020785" y="577490"/>
                </a:lnTo>
                <a:lnTo>
                  <a:pt x="1016848" y="626598"/>
                </a:lnTo>
                <a:lnTo>
                  <a:pt x="1005079" y="684754"/>
                </a:lnTo>
                <a:lnTo>
                  <a:pt x="992308" y="724016"/>
                </a:lnTo>
                <a:lnTo>
                  <a:pt x="968274" y="778007"/>
                </a:lnTo>
                <a:lnTo>
                  <a:pt x="954766" y="802174"/>
                </a:lnTo>
                <a:lnTo>
                  <a:pt x="960871" y="800666"/>
                </a:lnTo>
                <a:lnTo>
                  <a:pt x="967352" y="799870"/>
                </a:lnTo>
                <a:lnTo>
                  <a:pt x="973823" y="799870"/>
                </a:lnTo>
                <a:lnTo>
                  <a:pt x="999917" y="804138"/>
                </a:lnTo>
                <a:lnTo>
                  <a:pt x="1022536" y="816011"/>
                </a:lnTo>
                <a:lnTo>
                  <a:pt x="1040290" y="834096"/>
                </a:lnTo>
                <a:lnTo>
                  <a:pt x="1051789" y="857000"/>
                </a:lnTo>
                <a:lnTo>
                  <a:pt x="1059645" y="843352"/>
                </a:lnTo>
                <a:lnTo>
                  <a:pt x="1081216" y="800348"/>
                </a:lnTo>
                <a:lnTo>
                  <a:pt x="1097239" y="761565"/>
                </a:lnTo>
                <a:lnTo>
                  <a:pt x="1113002" y="712365"/>
                </a:lnTo>
                <a:lnTo>
                  <a:pt x="1123850" y="663707"/>
                </a:lnTo>
                <a:lnTo>
                  <a:pt x="1129839" y="619499"/>
                </a:lnTo>
                <a:lnTo>
                  <a:pt x="1132426" y="572956"/>
                </a:lnTo>
                <a:lnTo>
                  <a:pt x="1132426" y="566181"/>
                </a:lnTo>
                <a:lnTo>
                  <a:pt x="1130342" y="517396"/>
                </a:lnTo>
                <a:lnTo>
                  <a:pt x="1124206" y="469750"/>
                </a:lnTo>
                <a:lnTo>
                  <a:pt x="1114190" y="423415"/>
                </a:lnTo>
                <a:lnTo>
                  <a:pt x="1100464" y="378562"/>
                </a:lnTo>
                <a:lnTo>
                  <a:pt x="1083200" y="335361"/>
                </a:lnTo>
                <a:lnTo>
                  <a:pt x="1062571" y="293986"/>
                </a:lnTo>
                <a:lnTo>
                  <a:pt x="1038747" y="254605"/>
                </a:lnTo>
                <a:lnTo>
                  <a:pt x="1011901" y="217391"/>
                </a:lnTo>
                <a:lnTo>
                  <a:pt x="982203" y="182515"/>
                </a:lnTo>
                <a:lnTo>
                  <a:pt x="949827" y="150148"/>
                </a:lnTo>
                <a:lnTo>
                  <a:pt x="914942" y="120462"/>
                </a:lnTo>
                <a:lnTo>
                  <a:pt x="877721" y="93626"/>
                </a:lnTo>
                <a:lnTo>
                  <a:pt x="838336" y="69814"/>
                </a:lnTo>
                <a:lnTo>
                  <a:pt x="796958" y="49195"/>
                </a:lnTo>
                <a:lnTo>
                  <a:pt x="753759" y="31941"/>
                </a:lnTo>
                <a:lnTo>
                  <a:pt x="708910" y="18223"/>
                </a:lnTo>
                <a:lnTo>
                  <a:pt x="662583" y="8213"/>
                </a:lnTo>
                <a:lnTo>
                  <a:pt x="614949" y="2081"/>
                </a:lnTo>
                <a:lnTo>
                  <a:pt x="566181" y="0"/>
                </a:lnTo>
                <a:close/>
              </a:path>
            </a:pathLst>
          </a:custGeom>
          <a:solidFill>
            <a:srgbClr val="69A7C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3"/>
          <p:cNvSpPr/>
          <p:nvPr/>
        </p:nvSpPr>
        <p:spPr>
          <a:xfrm>
            <a:off x="13877925" y="7208837"/>
            <a:ext cx="4940300" cy="798512"/>
          </a:xfrm>
          <a:custGeom>
            <a:avLst/>
            <a:gdLst/>
            <a:ahLst/>
            <a:cxnLst/>
            <a:rect l="l" t="t" r="r" b="b"/>
            <a:pathLst>
              <a:path w="4940300" h="798195" extrusionOk="0">
                <a:moveTo>
                  <a:pt x="922972" y="61175"/>
                </a:moveTo>
                <a:lnTo>
                  <a:pt x="918718" y="40132"/>
                </a:lnTo>
                <a:lnTo>
                  <a:pt x="907148" y="22948"/>
                </a:lnTo>
                <a:lnTo>
                  <a:pt x="890016" y="11366"/>
                </a:lnTo>
                <a:lnTo>
                  <a:pt x="869086" y="7124"/>
                </a:lnTo>
                <a:lnTo>
                  <a:pt x="855980" y="8750"/>
                </a:lnTo>
                <a:lnTo>
                  <a:pt x="823302" y="32562"/>
                </a:lnTo>
                <a:lnTo>
                  <a:pt x="461327" y="638517"/>
                </a:lnTo>
                <a:lnTo>
                  <a:pt x="97650" y="29768"/>
                </a:lnTo>
                <a:lnTo>
                  <a:pt x="89217" y="20472"/>
                </a:lnTo>
                <a:lnTo>
                  <a:pt x="78854" y="13335"/>
                </a:lnTo>
                <a:lnTo>
                  <a:pt x="66954" y="8750"/>
                </a:lnTo>
                <a:lnTo>
                  <a:pt x="53860" y="7124"/>
                </a:lnTo>
                <a:lnTo>
                  <a:pt x="32918" y="11366"/>
                </a:lnTo>
                <a:lnTo>
                  <a:pt x="15798" y="22948"/>
                </a:lnTo>
                <a:lnTo>
                  <a:pt x="4241" y="40132"/>
                </a:lnTo>
                <a:lnTo>
                  <a:pt x="0" y="61175"/>
                </a:lnTo>
                <a:lnTo>
                  <a:pt x="546" y="68719"/>
                </a:lnTo>
                <a:lnTo>
                  <a:pt x="2108" y="75933"/>
                </a:lnTo>
                <a:lnTo>
                  <a:pt x="4597" y="82804"/>
                </a:lnTo>
                <a:lnTo>
                  <a:pt x="7937" y="89319"/>
                </a:lnTo>
                <a:lnTo>
                  <a:pt x="415721" y="772617"/>
                </a:lnTo>
                <a:lnTo>
                  <a:pt x="415963" y="772617"/>
                </a:lnTo>
                <a:lnTo>
                  <a:pt x="424319" y="783069"/>
                </a:lnTo>
                <a:lnTo>
                  <a:pt x="434975" y="791146"/>
                </a:lnTo>
                <a:lnTo>
                  <a:pt x="447497" y="796353"/>
                </a:lnTo>
                <a:lnTo>
                  <a:pt x="461441" y="798195"/>
                </a:lnTo>
                <a:lnTo>
                  <a:pt x="475373" y="796353"/>
                </a:lnTo>
                <a:lnTo>
                  <a:pt x="487921" y="791146"/>
                </a:lnTo>
                <a:lnTo>
                  <a:pt x="498602" y="783069"/>
                </a:lnTo>
                <a:lnTo>
                  <a:pt x="506945" y="772617"/>
                </a:lnTo>
                <a:lnTo>
                  <a:pt x="507123" y="772617"/>
                </a:lnTo>
                <a:lnTo>
                  <a:pt x="915009" y="89255"/>
                </a:lnTo>
                <a:lnTo>
                  <a:pt x="918311" y="82804"/>
                </a:lnTo>
                <a:lnTo>
                  <a:pt x="920813" y="75933"/>
                </a:lnTo>
                <a:lnTo>
                  <a:pt x="922413" y="68719"/>
                </a:lnTo>
                <a:lnTo>
                  <a:pt x="922972" y="61175"/>
                </a:lnTo>
                <a:close/>
              </a:path>
              <a:path w="4940300" h="798195" extrusionOk="0">
                <a:moveTo>
                  <a:pt x="1152867" y="56718"/>
                </a:moveTo>
                <a:lnTo>
                  <a:pt x="1148778" y="36995"/>
                </a:lnTo>
                <a:lnTo>
                  <a:pt x="1137716" y="20726"/>
                </a:lnTo>
                <a:lnTo>
                  <a:pt x="1121448" y="9664"/>
                </a:lnTo>
                <a:lnTo>
                  <a:pt x="1101737" y="5600"/>
                </a:lnTo>
                <a:lnTo>
                  <a:pt x="1082205" y="9664"/>
                </a:lnTo>
                <a:lnTo>
                  <a:pt x="1066317" y="20726"/>
                </a:lnTo>
                <a:lnTo>
                  <a:pt x="1055636" y="36995"/>
                </a:lnTo>
                <a:lnTo>
                  <a:pt x="1051725" y="56718"/>
                </a:lnTo>
                <a:lnTo>
                  <a:pt x="1051725" y="742594"/>
                </a:lnTo>
                <a:lnTo>
                  <a:pt x="1055636" y="762139"/>
                </a:lnTo>
                <a:lnTo>
                  <a:pt x="1066317" y="778027"/>
                </a:lnTo>
                <a:lnTo>
                  <a:pt x="1082205" y="788708"/>
                </a:lnTo>
                <a:lnTo>
                  <a:pt x="1101737" y="792619"/>
                </a:lnTo>
                <a:lnTo>
                  <a:pt x="1121448" y="788708"/>
                </a:lnTo>
                <a:lnTo>
                  <a:pt x="1137716" y="778027"/>
                </a:lnTo>
                <a:lnTo>
                  <a:pt x="1148778" y="762139"/>
                </a:lnTo>
                <a:lnTo>
                  <a:pt x="1152867" y="742594"/>
                </a:lnTo>
                <a:lnTo>
                  <a:pt x="1152867" y="56718"/>
                </a:lnTo>
                <a:close/>
              </a:path>
              <a:path w="4940300" h="798195" extrusionOk="0">
                <a:moveTo>
                  <a:pt x="1989924" y="108940"/>
                </a:moveTo>
                <a:lnTo>
                  <a:pt x="1965477" y="68948"/>
                </a:lnTo>
                <a:lnTo>
                  <a:pt x="1923110" y="46812"/>
                </a:lnTo>
                <a:lnTo>
                  <a:pt x="1877860" y="27851"/>
                </a:lnTo>
                <a:lnTo>
                  <a:pt x="1828457" y="13055"/>
                </a:lnTo>
                <a:lnTo>
                  <a:pt x="1773605" y="3429"/>
                </a:lnTo>
                <a:lnTo>
                  <a:pt x="1712036" y="0"/>
                </a:lnTo>
                <a:lnTo>
                  <a:pt x="1665478" y="2298"/>
                </a:lnTo>
                <a:lnTo>
                  <a:pt x="1620812" y="9093"/>
                </a:lnTo>
                <a:lnTo>
                  <a:pt x="1578279" y="20294"/>
                </a:lnTo>
                <a:lnTo>
                  <a:pt x="1538135" y="35750"/>
                </a:lnTo>
                <a:lnTo>
                  <a:pt x="1500632" y="55359"/>
                </a:lnTo>
                <a:lnTo>
                  <a:pt x="1465999" y="79006"/>
                </a:lnTo>
                <a:lnTo>
                  <a:pt x="1434515" y="106565"/>
                </a:lnTo>
                <a:lnTo>
                  <a:pt x="1406410" y="137922"/>
                </a:lnTo>
                <a:lnTo>
                  <a:pt x="1381950" y="172948"/>
                </a:lnTo>
                <a:lnTo>
                  <a:pt x="1361376" y="211531"/>
                </a:lnTo>
                <a:lnTo>
                  <a:pt x="1344930" y="253542"/>
                </a:lnTo>
                <a:lnTo>
                  <a:pt x="1332877" y="298881"/>
                </a:lnTo>
                <a:lnTo>
                  <a:pt x="1325460" y="347421"/>
                </a:lnTo>
                <a:lnTo>
                  <a:pt x="1322933" y="399034"/>
                </a:lnTo>
                <a:lnTo>
                  <a:pt x="1325460" y="450672"/>
                </a:lnTo>
                <a:lnTo>
                  <a:pt x="1332877" y="499224"/>
                </a:lnTo>
                <a:lnTo>
                  <a:pt x="1344930" y="544563"/>
                </a:lnTo>
                <a:lnTo>
                  <a:pt x="1361376" y="586600"/>
                </a:lnTo>
                <a:lnTo>
                  <a:pt x="1381950" y="625195"/>
                </a:lnTo>
                <a:lnTo>
                  <a:pt x="1406410" y="660234"/>
                </a:lnTo>
                <a:lnTo>
                  <a:pt x="1434515" y="691591"/>
                </a:lnTo>
                <a:lnTo>
                  <a:pt x="1465999" y="719162"/>
                </a:lnTo>
                <a:lnTo>
                  <a:pt x="1500632" y="742823"/>
                </a:lnTo>
                <a:lnTo>
                  <a:pt x="1538135" y="762431"/>
                </a:lnTo>
                <a:lnTo>
                  <a:pt x="1578279" y="777900"/>
                </a:lnTo>
                <a:lnTo>
                  <a:pt x="1620812" y="789101"/>
                </a:lnTo>
                <a:lnTo>
                  <a:pt x="1665478" y="795909"/>
                </a:lnTo>
                <a:lnTo>
                  <a:pt x="1712036" y="798195"/>
                </a:lnTo>
                <a:lnTo>
                  <a:pt x="1773605" y="794766"/>
                </a:lnTo>
                <a:lnTo>
                  <a:pt x="1828457" y="785126"/>
                </a:lnTo>
                <a:lnTo>
                  <a:pt x="1877860" y="770318"/>
                </a:lnTo>
                <a:lnTo>
                  <a:pt x="1923110" y="751357"/>
                </a:lnTo>
                <a:lnTo>
                  <a:pt x="1965477" y="729246"/>
                </a:lnTo>
                <a:lnTo>
                  <a:pt x="1989924" y="689216"/>
                </a:lnTo>
                <a:lnTo>
                  <a:pt x="1987372" y="672414"/>
                </a:lnTo>
                <a:lnTo>
                  <a:pt x="1945500" y="644753"/>
                </a:lnTo>
                <a:lnTo>
                  <a:pt x="1881022" y="670496"/>
                </a:lnTo>
                <a:lnTo>
                  <a:pt x="1834159" y="686993"/>
                </a:lnTo>
                <a:lnTo>
                  <a:pt x="1782089" y="697661"/>
                </a:lnTo>
                <a:lnTo>
                  <a:pt x="1721993" y="701446"/>
                </a:lnTo>
                <a:lnTo>
                  <a:pt x="1670710" y="698258"/>
                </a:lnTo>
                <a:lnTo>
                  <a:pt x="1624190" y="688987"/>
                </a:lnTo>
                <a:lnTo>
                  <a:pt x="1582470" y="674027"/>
                </a:lnTo>
                <a:lnTo>
                  <a:pt x="1545564" y="653796"/>
                </a:lnTo>
                <a:lnTo>
                  <a:pt x="1513484" y="628700"/>
                </a:lnTo>
                <a:lnTo>
                  <a:pt x="1486281" y="599147"/>
                </a:lnTo>
                <a:lnTo>
                  <a:pt x="1463979" y="565569"/>
                </a:lnTo>
                <a:lnTo>
                  <a:pt x="1446580" y="528345"/>
                </a:lnTo>
                <a:lnTo>
                  <a:pt x="1434122" y="487921"/>
                </a:lnTo>
                <a:lnTo>
                  <a:pt x="1426629" y="444677"/>
                </a:lnTo>
                <a:lnTo>
                  <a:pt x="1424127" y="399034"/>
                </a:lnTo>
                <a:lnTo>
                  <a:pt x="1426629" y="353415"/>
                </a:lnTo>
                <a:lnTo>
                  <a:pt x="1434122" y="310197"/>
                </a:lnTo>
                <a:lnTo>
                  <a:pt x="1446580" y="269773"/>
                </a:lnTo>
                <a:lnTo>
                  <a:pt x="1463979" y="232575"/>
                </a:lnTo>
                <a:lnTo>
                  <a:pt x="1486281" y="198996"/>
                </a:lnTo>
                <a:lnTo>
                  <a:pt x="1513484" y="169456"/>
                </a:lnTo>
                <a:lnTo>
                  <a:pt x="1545564" y="144360"/>
                </a:lnTo>
                <a:lnTo>
                  <a:pt x="1582470" y="124129"/>
                </a:lnTo>
                <a:lnTo>
                  <a:pt x="1624190" y="109169"/>
                </a:lnTo>
                <a:lnTo>
                  <a:pt x="1670710" y="99898"/>
                </a:lnTo>
                <a:lnTo>
                  <a:pt x="1721993" y="96710"/>
                </a:lnTo>
                <a:lnTo>
                  <a:pt x="1782089" y="100507"/>
                </a:lnTo>
                <a:lnTo>
                  <a:pt x="1834159" y="111175"/>
                </a:lnTo>
                <a:lnTo>
                  <a:pt x="1881022" y="127685"/>
                </a:lnTo>
                <a:lnTo>
                  <a:pt x="1932165" y="152311"/>
                </a:lnTo>
                <a:lnTo>
                  <a:pt x="1939861" y="153428"/>
                </a:lnTo>
                <a:lnTo>
                  <a:pt x="1945500" y="153428"/>
                </a:lnTo>
                <a:lnTo>
                  <a:pt x="1964296" y="149758"/>
                </a:lnTo>
                <a:lnTo>
                  <a:pt x="1978533" y="139941"/>
                </a:lnTo>
                <a:lnTo>
                  <a:pt x="1987372" y="125742"/>
                </a:lnTo>
                <a:lnTo>
                  <a:pt x="1989924" y="108940"/>
                </a:lnTo>
                <a:close/>
              </a:path>
              <a:path w="4940300" h="798195" extrusionOk="0">
                <a:moveTo>
                  <a:pt x="2245639" y="56718"/>
                </a:moveTo>
                <a:lnTo>
                  <a:pt x="2241550" y="36995"/>
                </a:lnTo>
                <a:lnTo>
                  <a:pt x="2230488" y="20726"/>
                </a:lnTo>
                <a:lnTo>
                  <a:pt x="2214219" y="9664"/>
                </a:lnTo>
                <a:lnTo>
                  <a:pt x="2194522" y="5600"/>
                </a:lnTo>
                <a:lnTo>
                  <a:pt x="2174976" y="9664"/>
                </a:lnTo>
                <a:lnTo>
                  <a:pt x="2159089" y="20726"/>
                </a:lnTo>
                <a:lnTo>
                  <a:pt x="2148408" y="36995"/>
                </a:lnTo>
                <a:lnTo>
                  <a:pt x="2144496" y="56718"/>
                </a:lnTo>
                <a:lnTo>
                  <a:pt x="2144496" y="742594"/>
                </a:lnTo>
                <a:lnTo>
                  <a:pt x="2148408" y="762139"/>
                </a:lnTo>
                <a:lnTo>
                  <a:pt x="2159089" y="778027"/>
                </a:lnTo>
                <a:lnTo>
                  <a:pt x="2174976" y="788708"/>
                </a:lnTo>
                <a:lnTo>
                  <a:pt x="2194522" y="792619"/>
                </a:lnTo>
                <a:lnTo>
                  <a:pt x="2214219" y="788708"/>
                </a:lnTo>
                <a:lnTo>
                  <a:pt x="2230488" y="778027"/>
                </a:lnTo>
                <a:lnTo>
                  <a:pt x="2241550" y="762139"/>
                </a:lnTo>
                <a:lnTo>
                  <a:pt x="2245639" y="742594"/>
                </a:lnTo>
                <a:lnTo>
                  <a:pt x="2245639" y="56718"/>
                </a:lnTo>
                <a:close/>
              </a:path>
              <a:path w="4940300" h="798195" extrusionOk="0">
                <a:moveTo>
                  <a:pt x="3138246" y="56718"/>
                </a:moveTo>
                <a:lnTo>
                  <a:pt x="3134169" y="36995"/>
                </a:lnTo>
                <a:lnTo>
                  <a:pt x="3123120" y="20726"/>
                </a:lnTo>
                <a:lnTo>
                  <a:pt x="3106851" y="9664"/>
                </a:lnTo>
                <a:lnTo>
                  <a:pt x="3087128" y="5600"/>
                </a:lnTo>
                <a:lnTo>
                  <a:pt x="3067621" y="9664"/>
                </a:lnTo>
                <a:lnTo>
                  <a:pt x="3051721" y="20726"/>
                </a:lnTo>
                <a:lnTo>
                  <a:pt x="3041027" y="36995"/>
                </a:lnTo>
                <a:lnTo>
                  <a:pt x="3037116" y="56718"/>
                </a:lnTo>
                <a:lnTo>
                  <a:pt x="3037116" y="656983"/>
                </a:lnTo>
                <a:lnTo>
                  <a:pt x="2609126" y="38950"/>
                </a:lnTo>
                <a:lnTo>
                  <a:pt x="2596451" y="25298"/>
                </a:lnTo>
                <a:lnTo>
                  <a:pt x="2581897" y="14757"/>
                </a:lnTo>
                <a:lnTo>
                  <a:pt x="2565666" y="7988"/>
                </a:lnTo>
                <a:lnTo>
                  <a:pt x="2547988" y="5600"/>
                </a:lnTo>
                <a:lnTo>
                  <a:pt x="2533548" y="5600"/>
                </a:lnTo>
                <a:lnTo>
                  <a:pt x="2505379" y="11430"/>
                </a:lnTo>
                <a:lnTo>
                  <a:pt x="2482418" y="27279"/>
                </a:lnTo>
                <a:lnTo>
                  <a:pt x="2466962" y="50622"/>
                </a:lnTo>
                <a:lnTo>
                  <a:pt x="2461298" y="78955"/>
                </a:lnTo>
                <a:lnTo>
                  <a:pt x="2461298" y="742594"/>
                </a:lnTo>
                <a:lnTo>
                  <a:pt x="2465197" y="762139"/>
                </a:lnTo>
                <a:lnTo>
                  <a:pt x="2475865" y="778027"/>
                </a:lnTo>
                <a:lnTo>
                  <a:pt x="2491752" y="788708"/>
                </a:lnTo>
                <a:lnTo>
                  <a:pt x="2511310" y="792619"/>
                </a:lnTo>
                <a:lnTo>
                  <a:pt x="2531008" y="788708"/>
                </a:lnTo>
                <a:lnTo>
                  <a:pt x="2547277" y="778027"/>
                </a:lnTo>
                <a:lnTo>
                  <a:pt x="2558338" y="762139"/>
                </a:lnTo>
                <a:lnTo>
                  <a:pt x="2562428" y="742594"/>
                </a:lnTo>
                <a:lnTo>
                  <a:pt x="2562428" y="141147"/>
                </a:lnTo>
                <a:lnTo>
                  <a:pt x="2992628" y="762609"/>
                </a:lnTo>
                <a:lnTo>
                  <a:pt x="3004032" y="774801"/>
                </a:lnTo>
                <a:lnTo>
                  <a:pt x="3017951" y="784275"/>
                </a:lnTo>
                <a:lnTo>
                  <a:pt x="3033928" y="790435"/>
                </a:lnTo>
                <a:lnTo>
                  <a:pt x="3051556" y="792619"/>
                </a:lnTo>
                <a:lnTo>
                  <a:pt x="3064891" y="792619"/>
                </a:lnTo>
                <a:lnTo>
                  <a:pt x="3093250" y="786955"/>
                </a:lnTo>
                <a:lnTo>
                  <a:pt x="3116592" y="771499"/>
                </a:lnTo>
                <a:lnTo>
                  <a:pt x="3132417" y="748525"/>
                </a:lnTo>
                <a:lnTo>
                  <a:pt x="3138246" y="720331"/>
                </a:lnTo>
                <a:lnTo>
                  <a:pt x="3138246" y="56718"/>
                </a:lnTo>
                <a:close/>
              </a:path>
              <a:path w="4940300" h="798195" extrusionOk="0">
                <a:moveTo>
                  <a:pt x="3455098" y="56718"/>
                </a:moveTo>
                <a:lnTo>
                  <a:pt x="3451009" y="36995"/>
                </a:lnTo>
                <a:lnTo>
                  <a:pt x="3439922" y="20726"/>
                </a:lnTo>
                <a:lnTo>
                  <a:pt x="3423640" y="9664"/>
                </a:lnTo>
                <a:lnTo>
                  <a:pt x="3403917" y="5600"/>
                </a:lnTo>
                <a:lnTo>
                  <a:pt x="3384385" y="9664"/>
                </a:lnTo>
                <a:lnTo>
                  <a:pt x="3368471" y="20726"/>
                </a:lnTo>
                <a:lnTo>
                  <a:pt x="3357778" y="36995"/>
                </a:lnTo>
                <a:lnTo>
                  <a:pt x="3353854" y="56718"/>
                </a:lnTo>
                <a:lnTo>
                  <a:pt x="3353854" y="742594"/>
                </a:lnTo>
                <a:lnTo>
                  <a:pt x="3357778" y="762139"/>
                </a:lnTo>
                <a:lnTo>
                  <a:pt x="3368471" y="778027"/>
                </a:lnTo>
                <a:lnTo>
                  <a:pt x="3384385" y="788708"/>
                </a:lnTo>
                <a:lnTo>
                  <a:pt x="3403917" y="792619"/>
                </a:lnTo>
                <a:lnTo>
                  <a:pt x="3423640" y="788708"/>
                </a:lnTo>
                <a:lnTo>
                  <a:pt x="3439922" y="778027"/>
                </a:lnTo>
                <a:lnTo>
                  <a:pt x="3451009" y="762139"/>
                </a:lnTo>
                <a:lnTo>
                  <a:pt x="3455098" y="742594"/>
                </a:lnTo>
                <a:lnTo>
                  <a:pt x="3455098" y="56718"/>
                </a:lnTo>
                <a:close/>
              </a:path>
              <a:path w="4940300" h="798195" extrusionOk="0">
                <a:moveTo>
                  <a:pt x="4226547" y="58928"/>
                </a:moveTo>
                <a:lnTo>
                  <a:pt x="4222826" y="40208"/>
                </a:lnTo>
                <a:lnTo>
                  <a:pt x="4212641" y="25031"/>
                </a:lnTo>
                <a:lnTo>
                  <a:pt x="4197464" y="14846"/>
                </a:lnTo>
                <a:lnTo>
                  <a:pt x="4178744" y="11125"/>
                </a:lnTo>
                <a:lnTo>
                  <a:pt x="3625164" y="11125"/>
                </a:lnTo>
                <a:lnTo>
                  <a:pt x="3606609" y="14846"/>
                </a:lnTo>
                <a:lnTo>
                  <a:pt x="3591814" y="25031"/>
                </a:lnTo>
                <a:lnTo>
                  <a:pt x="3582009" y="40208"/>
                </a:lnTo>
                <a:lnTo>
                  <a:pt x="3578466" y="58928"/>
                </a:lnTo>
                <a:lnTo>
                  <a:pt x="3582009" y="77470"/>
                </a:lnTo>
                <a:lnTo>
                  <a:pt x="3591814" y="92252"/>
                </a:lnTo>
                <a:lnTo>
                  <a:pt x="3606609" y="102031"/>
                </a:lnTo>
                <a:lnTo>
                  <a:pt x="3625164" y="105562"/>
                </a:lnTo>
                <a:lnTo>
                  <a:pt x="3851935" y="105562"/>
                </a:lnTo>
                <a:lnTo>
                  <a:pt x="3851935" y="742607"/>
                </a:lnTo>
                <a:lnTo>
                  <a:pt x="3855847" y="762139"/>
                </a:lnTo>
                <a:lnTo>
                  <a:pt x="3866527" y="778027"/>
                </a:lnTo>
                <a:lnTo>
                  <a:pt x="3882428" y="788720"/>
                </a:lnTo>
                <a:lnTo>
                  <a:pt x="3901960" y="792619"/>
                </a:lnTo>
                <a:lnTo>
                  <a:pt x="3921658" y="788720"/>
                </a:lnTo>
                <a:lnTo>
                  <a:pt x="3937927" y="778027"/>
                </a:lnTo>
                <a:lnTo>
                  <a:pt x="3948988" y="762139"/>
                </a:lnTo>
                <a:lnTo>
                  <a:pt x="3953078" y="742607"/>
                </a:lnTo>
                <a:lnTo>
                  <a:pt x="3953078" y="105562"/>
                </a:lnTo>
                <a:lnTo>
                  <a:pt x="4178744" y="105562"/>
                </a:lnTo>
                <a:lnTo>
                  <a:pt x="4197464" y="102031"/>
                </a:lnTo>
                <a:lnTo>
                  <a:pt x="4212641" y="92252"/>
                </a:lnTo>
                <a:lnTo>
                  <a:pt x="4222826" y="77470"/>
                </a:lnTo>
                <a:lnTo>
                  <a:pt x="4226547" y="58928"/>
                </a:lnTo>
                <a:close/>
              </a:path>
              <a:path w="4940300" h="798195" extrusionOk="0">
                <a:moveTo>
                  <a:pt x="4939728" y="56705"/>
                </a:moveTo>
                <a:lnTo>
                  <a:pt x="4936617" y="36982"/>
                </a:lnTo>
                <a:lnTo>
                  <a:pt x="4926520" y="20688"/>
                </a:lnTo>
                <a:lnTo>
                  <a:pt x="4910785" y="9626"/>
                </a:lnTo>
                <a:lnTo>
                  <a:pt x="4890770" y="5537"/>
                </a:lnTo>
                <a:lnTo>
                  <a:pt x="4877435" y="7188"/>
                </a:lnTo>
                <a:lnTo>
                  <a:pt x="4865649" y="12077"/>
                </a:lnTo>
                <a:lnTo>
                  <a:pt x="4855324" y="20104"/>
                </a:lnTo>
                <a:lnTo>
                  <a:pt x="4846345" y="31153"/>
                </a:lnTo>
                <a:lnTo>
                  <a:pt x="4613986" y="369074"/>
                </a:lnTo>
                <a:lnTo>
                  <a:pt x="4381665" y="31153"/>
                </a:lnTo>
                <a:lnTo>
                  <a:pt x="4372686" y="20104"/>
                </a:lnTo>
                <a:lnTo>
                  <a:pt x="4362361" y="12077"/>
                </a:lnTo>
                <a:lnTo>
                  <a:pt x="4350575" y="7188"/>
                </a:lnTo>
                <a:lnTo>
                  <a:pt x="4337240" y="5537"/>
                </a:lnTo>
                <a:lnTo>
                  <a:pt x="4317238" y="9626"/>
                </a:lnTo>
                <a:lnTo>
                  <a:pt x="4301515" y="20688"/>
                </a:lnTo>
                <a:lnTo>
                  <a:pt x="4291419" y="36982"/>
                </a:lnTo>
                <a:lnTo>
                  <a:pt x="4288282" y="56705"/>
                </a:lnTo>
                <a:lnTo>
                  <a:pt x="4288904" y="64820"/>
                </a:lnTo>
                <a:lnTo>
                  <a:pt x="4290669" y="72517"/>
                </a:lnTo>
                <a:lnTo>
                  <a:pt x="4293463" y="79819"/>
                </a:lnTo>
                <a:lnTo>
                  <a:pt x="4297184" y="86702"/>
                </a:lnTo>
                <a:lnTo>
                  <a:pt x="4562919" y="459117"/>
                </a:lnTo>
                <a:lnTo>
                  <a:pt x="4562919" y="742581"/>
                </a:lnTo>
                <a:lnTo>
                  <a:pt x="4566996" y="762127"/>
                </a:lnTo>
                <a:lnTo>
                  <a:pt x="4578032" y="778014"/>
                </a:lnTo>
                <a:lnTo>
                  <a:pt x="4594288" y="788708"/>
                </a:lnTo>
                <a:lnTo>
                  <a:pt x="4613986" y="792619"/>
                </a:lnTo>
                <a:lnTo>
                  <a:pt x="4633519" y="788708"/>
                </a:lnTo>
                <a:lnTo>
                  <a:pt x="4649406" y="778014"/>
                </a:lnTo>
                <a:lnTo>
                  <a:pt x="4660087" y="762127"/>
                </a:lnTo>
                <a:lnTo>
                  <a:pt x="4663999" y="742581"/>
                </a:lnTo>
                <a:lnTo>
                  <a:pt x="4663999" y="459117"/>
                </a:lnTo>
                <a:lnTo>
                  <a:pt x="4930826" y="86702"/>
                </a:lnTo>
                <a:lnTo>
                  <a:pt x="4934572" y="79819"/>
                </a:lnTo>
                <a:lnTo>
                  <a:pt x="4937379" y="72517"/>
                </a:lnTo>
                <a:lnTo>
                  <a:pt x="4939131" y="64820"/>
                </a:lnTo>
                <a:lnTo>
                  <a:pt x="4939728" y="567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3"/>
          <p:cNvSpPr/>
          <p:nvPr/>
        </p:nvSpPr>
        <p:spPr>
          <a:xfrm>
            <a:off x="7666037" y="7227887"/>
            <a:ext cx="1787525" cy="1524000"/>
          </a:xfrm>
          <a:custGeom>
            <a:avLst/>
            <a:gdLst/>
            <a:ahLst/>
            <a:cxnLst/>
            <a:rect l="l" t="t" r="r" b="b"/>
            <a:pathLst>
              <a:path w="1787525" h="1524000" extrusionOk="0">
                <a:moveTo>
                  <a:pt x="877195" y="0"/>
                </a:moveTo>
                <a:lnTo>
                  <a:pt x="829020" y="1574"/>
                </a:lnTo>
                <a:lnTo>
                  <a:pt x="780815" y="5430"/>
                </a:lnTo>
                <a:lnTo>
                  <a:pt x="732729" y="11507"/>
                </a:lnTo>
                <a:lnTo>
                  <a:pt x="684909" y="19747"/>
                </a:lnTo>
                <a:lnTo>
                  <a:pt x="637503" y="30092"/>
                </a:lnTo>
                <a:lnTo>
                  <a:pt x="590660" y="42483"/>
                </a:lnTo>
                <a:lnTo>
                  <a:pt x="544528" y="56862"/>
                </a:lnTo>
                <a:lnTo>
                  <a:pt x="499255" y="73170"/>
                </a:lnTo>
                <a:lnTo>
                  <a:pt x="454988" y="91348"/>
                </a:lnTo>
                <a:lnTo>
                  <a:pt x="411876" y="111337"/>
                </a:lnTo>
                <a:lnTo>
                  <a:pt x="370068" y="133080"/>
                </a:lnTo>
                <a:lnTo>
                  <a:pt x="329710" y="156518"/>
                </a:lnTo>
                <a:lnTo>
                  <a:pt x="290951" y="181592"/>
                </a:lnTo>
                <a:lnTo>
                  <a:pt x="253939" y="208243"/>
                </a:lnTo>
                <a:lnTo>
                  <a:pt x="218823" y="236414"/>
                </a:lnTo>
                <a:lnTo>
                  <a:pt x="185750" y="266044"/>
                </a:lnTo>
                <a:lnTo>
                  <a:pt x="154868" y="297077"/>
                </a:lnTo>
                <a:lnTo>
                  <a:pt x="126325" y="329452"/>
                </a:lnTo>
                <a:lnTo>
                  <a:pt x="100270" y="363113"/>
                </a:lnTo>
                <a:lnTo>
                  <a:pt x="76851" y="397999"/>
                </a:lnTo>
                <a:lnTo>
                  <a:pt x="56215" y="434053"/>
                </a:lnTo>
                <a:lnTo>
                  <a:pt x="38510" y="471216"/>
                </a:lnTo>
                <a:lnTo>
                  <a:pt x="23885" y="509430"/>
                </a:lnTo>
                <a:lnTo>
                  <a:pt x="12489" y="548635"/>
                </a:lnTo>
                <a:lnTo>
                  <a:pt x="4081" y="590281"/>
                </a:lnTo>
                <a:lnTo>
                  <a:pt x="0" y="628649"/>
                </a:lnTo>
                <a:lnTo>
                  <a:pt x="57" y="663918"/>
                </a:lnTo>
                <a:lnTo>
                  <a:pt x="11842" y="725873"/>
                </a:lnTo>
                <a:lnTo>
                  <a:pt x="37942" y="777574"/>
                </a:lnTo>
                <a:lnTo>
                  <a:pt x="76863" y="820452"/>
                </a:lnTo>
                <a:lnTo>
                  <a:pt x="127110" y="855935"/>
                </a:lnTo>
                <a:lnTo>
                  <a:pt x="187188" y="885451"/>
                </a:lnTo>
                <a:lnTo>
                  <a:pt x="255604" y="910431"/>
                </a:lnTo>
                <a:lnTo>
                  <a:pt x="292471" y="921665"/>
                </a:lnTo>
                <a:lnTo>
                  <a:pt x="330862" y="932302"/>
                </a:lnTo>
                <a:lnTo>
                  <a:pt x="370591" y="942519"/>
                </a:lnTo>
                <a:lnTo>
                  <a:pt x="411470" y="952495"/>
                </a:lnTo>
                <a:lnTo>
                  <a:pt x="539140" y="982761"/>
                </a:lnTo>
                <a:lnTo>
                  <a:pt x="582753" y="993559"/>
                </a:lnTo>
                <a:lnTo>
                  <a:pt x="626581" y="1005009"/>
                </a:lnTo>
                <a:lnTo>
                  <a:pt x="670439" y="1017289"/>
                </a:lnTo>
                <a:lnTo>
                  <a:pt x="714140" y="1030579"/>
                </a:lnTo>
                <a:lnTo>
                  <a:pt x="757497" y="1045056"/>
                </a:lnTo>
                <a:lnTo>
                  <a:pt x="800323" y="1060900"/>
                </a:lnTo>
                <a:lnTo>
                  <a:pt x="842432" y="1078290"/>
                </a:lnTo>
                <a:lnTo>
                  <a:pt x="883636" y="1097403"/>
                </a:lnTo>
                <a:lnTo>
                  <a:pt x="923749" y="1118418"/>
                </a:lnTo>
                <a:lnTo>
                  <a:pt x="598858" y="1403760"/>
                </a:lnTo>
                <a:lnTo>
                  <a:pt x="644514" y="1427671"/>
                </a:lnTo>
                <a:lnTo>
                  <a:pt x="690714" y="1448856"/>
                </a:lnTo>
                <a:lnTo>
                  <a:pt x="737349" y="1467341"/>
                </a:lnTo>
                <a:lnTo>
                  <a:pt x="784307" y="1483153"/>
                </a:lnTo>
                <a:lnTo>
                  <a:pt x="831478" y="1496319"/>
                </a:lnTo>
                <a:lnTo>
                  <a:pt x="878750" y="1506864"/>
                </a:lnTo>
                <a:lnTo>
                  <a:pt x="926013" y="1514816"/>
                </a:lnTo>
                <a:lnTo>
                  <a:pt x="973156" y="1520201"/>
                </a:lnTo>
                <a:lnTo>
                  <a:pt x="1020067" y="1523045"/>
                </a:lnTo>
                <a:lnTo>
                  <a:pt x="1066637" y="1523375"/>
                </a:lnTo>
                <a:lnTo>
                  <a:pt x="1112754" y="1521218"/>
                </a:lnTo>
                <a:lnTo>
                  <a:pt x="1158307" y="1516599"/>
                </a:lnTo>
                <a:lnTo>
                  <a:pt x="1203186" y="1509546"/>
                </a:lnTo>
                <a:lnTo>
                  <a:pt x="1247279" y="1500085"/>
                </a:lnTo>
                <a:lnTo>
                  <a:pt x="1290476" y="1488242"/>
                </a:lnTo>
                <a:lnTo>
                  <a:pt x="1332666" y="1474043"/>
                </a:lnTo>
                <a:lnTo>
                  <a:pt x="1373737" y="1457517"/>
                </a:lnTo>
                <a:lnTo>
                  <a:pt x="1413580" y="1438687"/>
                </a:lnTo>
                <a:lnTo>
                  <a:pt x="1452083" y="1417583"/>
                </a:lnTo>
                <a:lnTo>
                  <a:pt x="1489134" y="1394229"/>
                </a:lnTo>
                <a:lnTo>
                  <a:pt x="1524625" y="1368652"/>
                </a:lnTo>
                <a:lnTo>
                  <a:pt x="1558443" y="1340879"/>
                </a:lnTo>
                <a:lnTo>
                  <a:pt x="1590477" y="1310936"/>
                </a:lnTo>
                <a:lnTo>
                  <a:pt x="1620617" y="1278850"/>
                </a:lnTo>
                <a:lnTo>
                  <a:pt x="1648752" y="1244648"/>
                </a:lnTo>
                <a:lnTo>
                  <a:pt x="1674771" y="1208355"/>
                </a:lnTo>
                <a:lnTo>
                  <a:pt x="1698563" y="1169998"/>
                </a:lnTo>
                <a:lnTo>
                  <a:pt x="1716640" y="1136211"/>
                </a:lnTo>
                <a:lnTo>
                  <a:pt x="1732719" y="1101251"/>
                </a:lnTo>
                <a:lnTo>
                  <a:pt x="1746773" y="1065225"/>
                </a:lnTo>
                <a:lnTo>
                  <a:pt x="1758777" y="1028242"/>
                </a:lnTo>
                <a:lnTo>
                  <a:pt x="1768704" y="990408"/>
                </a:lnTo>
                <a:lnTo>
                  <a:pt x="1776529" y="951833"/>
                </a:lnTo>
                <a:lnTo>
                  <a:pt x="1782225" y="912623"/>
                </a:lnTo>
                <a:lnTo>
                  <a:pt x="1785768" y="872887"/>
                </a:lnTo>
                <a:lnTo>
                  <a:pt x="1787131" y="832732"/>
                </a:lnTo>
                <a:lnTo>
                  <a:pt x="1786288" y="792267"/>
                </a:lnTo>
                <a:lnTo>
                  <a:pt x="1783213" y="751598"/>
                </a:lnTo>
                <a:lnTo>
                  <a:pt x="1777881" y="710835"/>
                </a:lnTo>
                <a:lnTo>
                  <a:pt x="1770265" y="670085"/>
                </a:lnTo>
                <a:lnTo>
                  <a:pt x="1760340" y="629455"/>
                </a:lnTo>
                <a:lnTo>
                  <a:pt x="1748080" y="589054"/>
                </a:lnTo>
                <a:lnTo>
                  <a:pt x="1733460" y="548989"/>
                </a:lnTo>
                <a:lnTo>
                  <a:pt x="1716452" y="509369"/>
                </a:lnTo>
                <a:lnTo>
                  <a:pt x="1697032" y="470301"/>
                </a:lnTo>
                <a:lnTo>
                  <a:pt x="1675173" y="431893"/>
                </a:lnTo>
                <a:lnTo>
                  <a:pt x="1650850" y="394252"/>
                </a:lnTo>
                <a:lnTo>
                  <a:pt x="1624036" y="357488"/>
                </a:lnTo>
                <a:lnTo>
                  <a:pt x="1594707" y="321707"/>
                </a:lnTo>
                <a:lnTo>
                  <a:pt x="1562835" y="287017"/>
                </a:lnTo>
                <a:lnTo>
                  <a:pt x="1528396" y="253526"/>
                </a:lnTo>
                <a:lnTo>
                  <a:pt x="1491362" y="221343"/>
                </a:lnTo>
                <a:lnTo>
                  <a:pt x="1451710" y="190575"/>
                </a:lnTo>
                <a:lnTo>
                  <a:pt x="1409411" y="161329"/>
                </a:lnTo>
                <a:lnTo>
                  <a:pt x="1364442" y="133714"/>
                </a:lnTo>
                <a:lnTo>
                  <a:pt x="1316775" y="107838"/>
                </a:lnTo>
                <a:lnTo>
                  <a:pt x="1266385" y="83808"/>
                </a:lnTo>
                <a:lnTo>
                  <a:pt x="1213247" y="61732"/>
                </a:lnTo>
                <a:lnTo>
                  <a:pt x="1157333" y="41718"/>
                </a:lnTo>
                <a:lnTo>
                  <a:pt x="1112445" y="28381"/>
                </a:lnTo>
                <a:lnTo>
                  <a:pt x="1066639" y="17675"/>
                </a:lnTo>
                <a:lnTo>
                  <a:pt x="1020063" y="9543"/>
                </a:lnTo>
                <a:lnTo>
                  <a:pt x="972865" y="3925"/>
                </a:lnTo>
                <a:lnTo>
                  <a:pt x="925193" y="764"/>
                </a:lnTo>
                <a:lnTo>
                  <a:pt x="877195" y="0"/>
                </a:lnTo>
                <a:close/>
              </a:path>
            </a:pathLst>
          </a:custGeom>
          <a:solidFill>
            <a:srgbClr val="69A7C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3"/>
          <p:cNvSpPr/>
          <p:nvPr/>
        </p:nvSpPr>
        <p:spPr>
          <a:xfrm>
            <a:off x="7902575" y="7640637"/>
            <a:ext cx="1206500" cy="1193800"/>
          </a:xfrm>
          <a:custGeom>
            <a:avLst/>
            <a:gdLst/>
            <a:ahLst/>
            <a:cxnLst/>
            <a:rect l="l" t="t" r="r" b="b"/>
            <a:pathLst>
              <a:path w="1206500" h="1194434" extrusionOk="0">
                <a:moveTo>
                  <a:pt x="564133" y="0"/>
                </a:moveTo>
                <a:lnTo>
                  <a:pt x="520258" y="763"/>
                </a:lnTo>
                <a:lnTo>
                  <a:pt x="476802" y="4697"/>
                </a:lnTo>
                <a:lnTo>
                  <a:pt x="433955" y="11796"/>
                </a:lnTo>
                <a:lnTo>
                  <a:pt x="391905" y="22058"/>
                </a:lnTo>
                <a:lnTo>
                  <a:pt x="350842" y="35478"/>
                </a:lnTo>
                <a:lnTo>
                  <a:pt x="310953" y="52053"/>
                </a:lnTo>
                <a:lnTo>
                  <a:pt x="272428" y="71780"/>
                </a:lnTo>
                <a:lnTo>
                  <a:pt x="235456" y="94654"/>
                </a:lnTo>
                <a:lnTo>
                  <a:pt x="200225" y="120673"/>
                </a:lnTo>
                <a:lnTo>
                  <a:pt x="166926" y="149832"/>
                </a:lnTo>
                <a:lnTo>
                  <a:pt x="135746" y="182127"/>
                </a:lnTo>
                <a:lnTo>
                  <a:pt x="107370" y="216928"/>
                </a:lnTo>
                <a:lnTo>
                  <a:pt x="82362" y="253459"/>
                </a:lnTo>
                <a:lnTo>
                  <a:pt x="60702" y="291535"/>
                </a:lnTo>
                <a:lnTo>
                  <a:pt x="42372" y="330966"/>
                </a:lnTo>
                <a:lnTo>
                  <a:pt x="27352" y="371565"/>
                </a:lnTo>
                <a:lnTo>
                  <a:pt x="15623" y="413143"/>
                </a:lnTo>
                <a:lnTo>
                  <a:pt x="7168" y="455513"/>
                </a:lnTo>
                <a:lnTo>
                  <a:pt x="1966" y="498487"/>
                </a:lnTo>
                <a:lnTo>
                  <a:pt x="0" y="541877"/>
                </a:lnTo>
                <a:lnTo>
                  <a:pt x="1249" y="585495"/>
                </a:lnTo>
                <a:lnTo>
                  <a:pt x="5696" y="629152"/>
                </a:lnTo>
                <a:lnTo>
                  <a:pt x="13322" y="672662"/>
                </a:lnTo>
                <a:lnTo>
                  <a:pt x="24107" y="715836"/>
                </a:lnTo>
                <a:lnTo>
                  <a:pt x="38034" y="758485"/>
                </a:lnTo>
                <a:lnTo>
                  <a:pt x="55082" y="800423"/>
                </a:lnTo>
                <a:lnTo>
                  <a:pt x="75233" y="841461"/>
                </a:lnTo>
                <a:lnTo>
                  <a:pt x="98469" y="881411"/>
                </a:lnTo>
                <a:lnTo>
                  <a:pt x="124771" y="920085"/>
                </a:lnTo>
                <a:lnTo>
                  <a:pt x="154119" y="957295"/>
                </a:lnTo>
                <a:lnTo>
                  <a:pt x="186494" y="992854"/>
                </a:lnTo>
                <a:lnTo>
                  <a:pt x="221879" y="1026573"/>
                </a:lnTo>
                <a:lnTo>
                  <a:pt x="259580" y="1057723"/>
                </a:lnTo>
                <a:lnTo>
                  <a:pt x="298746" y="1085663"/>
                </a:lnTo>
                <a:lnTo>
                  <a:pt x="339190" y="1110398"/>
                </a:lnTo>
                <a:lnTo>
                  <a:pt x="380721" y="1131931"/>
                </a:lnTo>
                <a:lnTo>
                  <a:pt x="423153" y="1150266"/>
                </a:lnTo>
                <a:lnTo>
                  <a:pt x="466295" y="1165407"/>
                </a:lnTo>
                <a:lnTo>
                  <a:pt x="509961" y="1177358"/>
                </a:lnTo>
                <a:lnTo>
                  <a:pt x="553960" y="1186123"/>
                </a:lnTo>
                <a:lnTo>
                  <a:pt x="598105" y="1191705"/>
                </a:lnTo>
                <a:lnTo>
                  <a:pt x="642208" y="1194109"/>
                </a:lnTo>
                <a:lnTo>
                  <a:pt x="686078" y="1193338"/>
                </a:lnTo>
                <a:lnTo>
                  <a:pt x="729529" y="1189396"/>
                </a:lnTo>
                <a:lnTo>
                  <a:pt x="772371" y="1182288"/>
                </a:lnTo>
                <a:lnTo>
                  <a:pt x="814416" y="1172016"/>
                </a:lnTo>
                <a:lnTo>
                  <a:pt x="855476" y="1158585"/>
                </a:lnTo>
                <a:lnTo>
                  <a:pt x="895361" y="1141998"/>
                </a:lnTo>
                <a:lnTo>
                  <a:pt x="933884" y="1122261"/>
                </a:lnTo>
                <a:lnTo>
                  <a:pt x="970855" y="1099375"/>
                </a:lnTo>
                <a:lnTo>
                  <a:pt x="1006086" y="1073346"/>
                </a:lnTo>
                <a:lnTo>
                  <a:pt x="1039390" y="1044177"/>
                </a:lnTo>
                <a:lnTo>
                  <a:pt x="1070576" y="1011872"/>
                </a:lnTo>
                <a:lnTo>
                  <a:pt x="1098945" y="977081"/>
                </a:lnTo>
                <a:lnTo>
                  <a:pt x="1123949" y="940560"/>
                </a:lnTo>
                <a:lnTo>
                  <a:pt x="1145608" y="902495"/>
                </a:lnTo>
                <a:lnTo>
                  <a:pt x="1163939" y="863076"/>
                </a:lnTo>
                <a:lnTo>
                  <a:pt x="1178961" y="822489"/>
                </a:lnTo>
                <a:lnTo>
                  <a:pt x="1190692" y="780922"/>
                </a:lnTo>
                <a:lnTo>
                  <a:pt x="1199152" y="738563"/>
                </a:lnTo>
                <a:lnTo>
                  <a:pt x="1204358" y="695599"/>
                </a:lnTo>
                <a:lnTo>
                  <a:pt x="1206329" y="652219"/>
                </a:lnTo>
                <a:lnTo>
                  <a:pt x="1205083" y="608610"/>
                </a:lnTo>
                <a:lnTo>
                  <a:pt x="1200640" y="564960"/>
                </a:lnTo>
                <a:lnTo>
                  <a:pt x="1193017" y="521456"/>
                </a:lnTo>
                <a:lnTo>
                  <a:pt x="1182233" y="478287"/>
                </a:lnTo>
                <a:lnTo>
                  <a:pt x="1168307" y="435640"/>
                </a:lnTo>
                <a:lnTo>
                  <a:pt x="1151257" y="393702"/>
                </a:lnTo>
                <a:lnTo>
                  <a:pt x="1131101" y="352661"/>
                </a:lnTo>
                <a:lnTo>
                  <a:pt x="1107859" y="312706"/>
                </a:lnTo>
                <a:lnTo>
                  <a:pt x="1081548" y="274023"/>
                </a:lnTo>
                <a:lnTo>
                  <a:pt x="1052187" y="236801"/>
                </a:lnTo>
                <a:lnTo>
                  <a:pt x="1019795" y="201227"/>
                </a:lnTo>
                <a:lnTo>
                  <a:pt x="984390" y="167489"/>
                </a:lnTo>
                <a:lnTo>
                  <a:pt x="946711" y="136357"/>
                </a:lnTo>
                <a:lnTo>
                  <a:pt x="907562" y="108431"/>
                </a:lnTo>
                <a:lnTo>
                  <a:pt x="867132" y="83707"/>
                </a:lnTo>
                <a:lnTo>
                  <a:pt x="825611" y="62181"/>
                </a:lnTo>
                <a:lnTo>
                  <a:pt x="783186" y="43851"/>
                </a:lnTo>
                <a:lnTo>
                  <a:pt x="740048" y="28713"/>
                </a:lnTo>
                <a:lnTo>
                  <a:pt x="696385" y="16762"/>
                </a:lnTo>
                <a:lnTo>
                  <a:pt x="652385" y="7995"/>
                </a:lnTo>
                <a:lnTo>
                  <a:pt x="608238" y="2409"/>
                </a:lnTo>
                <a:lnTo>
                  <a:pt x="564133" y="0"/>
                </a:lnTo>
                <a:close/>
              </a:path>
            </a:pathLst>
          </a:custGeom>
          <a:solidFill>
            <a:srgbClr val="FC7E0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3"/>
          <p:cNvSpPr/>
          <p:nvPr/>
        </p:nvSpPr>
        <p:spPr>
          <a:xfrm>
            <a:off x="16467137" y="595312"/>
            <a:ext cx="722312" cy="608012"/>
          </a:xfrm>
          <a:custGeom>
            <a:avLst/>
            <a:gdLst/>
            <a:ahLst/>
            <a:cxnLst/>
            <a:rect l="l" t="t" r="r" b="b"/>
            <a:pathLst>
              <a:path w="723265" h="607694" extrusionOk="0">
                <a:moveTo>
                  <a:pt x="421565" y="0"/>
                </a:moveTo>
                <a:lnTo>
                  <a:pt x="370483" y="1187"/>
                </a:lnTo>
                <a:lnTo>
                  <a:pt x="316675" y="9679"/>
                </a:lnTo>
                <a:lnTo>
                  <a:pt x="260424" y="26090"/>
                </a:lnTo>
                <a:lnTo>
                  <a:pt x="216426" y="45688"/>
                </a:lnTo>
                <a:lnTo>
                  <a:pt x="175041" y="71524"/>
                </a:lnTo>
                <a:lnTo>
                  <a:pt x="136786" y="102717"/>
                </a:lnTo>
                <a:lnTo>
                  <a:pt x="102177" y="138388"/>
                </a:lnTo>
                <a:lnTo>
                  <a:pt x="71730" y="177655"/>
                </a:lnTo>
                <a:lnTo>
                  <a:pt x="45961" y="219638"/>
                </a:lnTo>
                <a:lnTo>
                  <a:pt x="25388" y="263457"/>
                </a:lnTo>
                <a:lnTo>
                  <a:pt x="10525" y="308231"/>
                </a:lnTo>
                <a:lnTo>
                  <a:pt x="1890" y="353080"/>
                </a:lnTo>
                <a:lnTo>
                  <a:pt x="0" y="397123"/>
                </a:lnTo>
                <a:lnTo>
                  <a:pt x="5369" y="439480"/>
                </a:lnTo>
                <a:lnTo>
                  <a:pt x="18515" y="479270"/>
                </a:lnTo>
                <a:lnTo>
                  <a:pt x="35191" y="507320"/>
                </a:lnTo>
                <a:lnTo>
                  <a:pt x="54074" y="523408"/>
                </a:lnTo>
                <a:lnTo>
                  <a:pt x="75053" y="528961"/>
                </a:lnTo>
                <a:lnTo>
                  <a:pt x="98018" y="525403"/>
                </a:lnTo>
                <a:lnTo>
                  <a:pt x="149466" y="496659"/>
                </a:lnTo>
                <a:lnTo>
                  <a:pt x="207535" y="448581"/>
                </a:lnTo>
                <a:lnTo>
                  <a:pt x="238778" y="420855"/>
                </a:lnTo>
                <a:lnTo>
                  <a:pt x="271346" y="392574"/>
                </a:lnTo>
                <a:lnTo>
                  <a:pt x="305129" y="365161"/>
                </a:lnTo>
                <a:lnTo>
                  <a:pt x="340017" y="340042"/>
                </a:lnTo>
                <a:lnTo>
                  <a:pt x="375900" y="318644"/>
                </a:lnTo>
                <a:lnTo>
                  <a:pt x="412667" y="302391"/>
                </a:lnTo>
                <a:lnTo>
                  <a:pt x="450208" y="292710"/>
                </a:lnTo>
                <a:lnTo>
                  <a:pt x="424146" y="607455"/>
                </a:lnTo>
                <a:lnTo>
                  <a:pt x="474277" y="596293"/>
                </a:lnTo>
                <a:lnTo>
                  <a:pt x="521062" y="579313"/>
                </a:lnTo>
                <a:lnTo>
                  <a:pt x="564071" y="557057"/>
                </a:lnTo>
                <a:lnTo>
                  <a:pt x="602873" y="530066"/>
                </a:lnTo>
                <a:lnTo>
                  <a:pt x="637037" y="498880"/>
                </a:lnTo>
                <a:lnTo>
                  <a:pt x="666132" y="464040"/>
                </a:lnTo>
                <a:lnTo>
                  <a:pt x="689728" y="426087"/>
                </a:lnTo>
                <a:lnTo>
                  <a:pt x="707392" y="385563"/>
                </a:lnTo>
                <a:lnTo>
                  <a:pt x="718696" y="343008"/>
                </a:lnTo>
                <a:lnTo>
                  <a:pt x="723206" y="298962"/>
                </a:lnTo>
                <a:lnTo>
                  <a:pt x="720493" y="253968"/>
                </a:lnTo>
                <a:lnTo>
                  <a:pt x="712166" y="216081"/>
                </a:lnTo>
                <a:lnTo>
                  <a:pt x="698295" y="179323"/>
                </a:lnTo>
                <a:lnTo>
                  <a:pt x="679162" y="144312"/>
                </a:lnTo>
                <a:lnTo>
                  <a:pt x="655048" y="111664"/>
                </a:lnTo>
                <a:lnTo>
                  <a:pt x="626236" y="81998"/>
                </a:lnTo>
                <a:lnTo>
                  <a:pt x="593007" y="55931"/>
                </a:lnTo>
                <a:lnTo>
                  <a:pt x="555644" y="34081"/>
                </a:lnTo>
                <a:lnTo>
                  <a:pt x="514428" y="17063"/>
                </a:lnTo>
                <a:lnTo>
                  <a:pt x="469641" y="5497"/>
                </a:lnTo>
                <a:lnTo>
                  <a:pt x="421565" y="0"/>
                </a:lnTo>
                <a:close/>
              </a:path>
            </a:pathLst>
          </a:custGeom>
          <a:solidFill>
            <a:srgbClr val="69A7C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3"/>
          <p:cNvSpPr/>
          <p:nvPr/>
        </p:nvSpPr>
        <p:spPr>
          <a:xfrm>
            <a:off x="16613187" y="779462"/>
            <a:ext cx="512762" cy="469900"/>
          </a:xfrm>
          <a:custGeom>
            <a:avLst/>
            <a:gdLst/>
            <a:ahLst/>
            <a:cxnLst/>
            <a:rect l="l" t="t" r="r" b="b"/>
            <a:pathLst>
              <a:path w="512444" h="470534" extrusionOk="0">
                <a:moveTo>
                  <a:pt x="270578" y="0"/>
                </a:moveTo>
                <a:lnTo>
                  <a:pt x="218698" y="1564"/>
                </a:lnTo>
                <a:lnTo>
                  <a:pt x="169803" y="12280"/>
                </a:lnTo>
                <a:lnTo>
                  <a:pt x="124979" y="31263"/>
                </a:lnTo>
                <a:lnTo>
                  <a:pt x="85315" y="57627"/>
                </a:lnTo>
                <a:lnTo>
                  <a:pt x="51897" y="90489"/>
                </a:lnTo>
                <a:lnTo>
                  <a:pt x="25814" y="128963"/>
                </a:lnTo>
                <a:lnTo>
                  <a:pt x="8152" y="172164"/>
                </a:lnTo>
                <a:lnTo>
                  <a:pt x="0" y="219207"/>
                </a:lnTo>
                <a:lnTo>
                  <a:pt x="2241" y="266910"/>
                </a:lnTo>
                <a:lnTo>
                  <a:pt x="14397" y="311979"/>
                </a:lnTo>
                <a:lnTo>
                  <a:pt x="35499" y="353401"/>
                </a:lnTo>
                <a:lnTo>
                  <a:pt x="64576" y="390164"/>
                </a:lnTo>
                <a:lnTo>
                  <a:pt x="100659" y="421255"/>
                </a:lnTo>
                <a:lnTo>
                  <a:pt x="142779" y="445660"/>
                </a:lnTo>
                <a:lnTo>
                  <a:pt x="189965" y="462367"/>
                </a:lnTo>
                <a:lnTo>
                  <a:pt x="241249" y="470362"/>
                </a:lnTo>
                <a:lnTo>
                  <a:pt x="293156" y="468801"/>
                </a:lnTo>
                <a:lnTo>
                  <a:pt x="342065" y="458086"/>
                </a:lnTo>
                <a:lnTo>
                  <a:pt x="386892" y="439102"/>
                </a:lnTo>
                <a:lnTo>
                  <a:pt x="426552" y="412734"/>
                </a:lnTo>
                <a:lnTo>
                  <a:pt x="459961" y="379868"/>
                </a:lnTo>
                <a:lnTo>
                  <a:pt x="486035" y="341387"/>
                </a:lnTo>
                <a:lnTo>
                  <a:pt x="503688" y="298177"/>
                </a:lnTo>
                <a:lnTo>
                  <a:pt x="511837" y="251123"/>
                </a:lnTo>
                <a:lnTo>
                  <a:pt x="509596" y="203431"/>
                </a:lnTo>
                <a:lnTo>
                  <a:pt x="497447" y="158371"/>
                </a:lnTo>
                <a:lnTo>
                  <a:pt x="476355" y="116955"/>
                </a:lnTo>
                <a:lnTo>
                  <a:pt x="447287" y="80197"/>
                </a:lnTo>
                <a:lnTo>
                  <a:pt x="411209" y="49110"/>
                </a:lnTo>
                <a:lnTo>
                  <a:pt x="369087" y="24706"/>
                </a:lnTo>
                <a:lnTo>
                  <a:pt x="321888" y="7998"/>
                </a:lnTo>
                <a:lnTo>
                  <a:pt x="270578" y="0"/>
                </a:lnTo>
                <a:close/>
              </a:path>
            </a:pathLst>
          </a:custGeom>
          <a:solidFill>
            <a:srgbClr val="FC7E0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/>
          </p:nvPr>
        </p:nvSpPr>
        <p:spPr>
          <a:xfrm>
            <a:off x="1004887" y="469900"/>
            <a:ext cx="16076612" cy="1874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body" idx="1"/>
          </p:nvPr>
        </p:nvSpPr>
        <p:spPr>
          <a:xfrm>
            <a:off x="1262062" y="5313362"/>
            <a:ext cx="12157075" cy="4259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ftr" idx="11"/>
          </p:nvPr>
        </p:nvSpPr>
        <p:spPr>
          <a:xfrm>
            <a:off x="6835775" y="10517187"/>
            <a:ext cx="643255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1004887" y="10517187"/>
            <a:ext cx="4624387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ldNum" idx="12"/>
          </p:nvPr>
        </p:nvSpPr>
        <p:spPr>
          <a:xfrm>
            <a:off x="14474825" y="10517187"/>
            <a:ext cx="4624387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8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27.gif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5" title="CTP Aerial SeaPoint Background with Overlays-01-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4150" y="-106300"/>
            <a:ext cx="20440627" cy="1149785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/>
          <p:nvPr/>
        </p:nvSpPr>
        <p:spPr>
          <a:xfrm>
            <a:off x="-94150" y="-106300"/>
            <a:ext cx="20440500" cy="11497800"/>
          </a:xfrm>
          <a:prstGeom prst="rect">
            <a:avLst/>
          </a:prstGeom>
          <a:solidFill>
            <a:srgbClr val="002134">
              <a:alpha val="234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5"/>
          <p:cNvSpPr/>
          <p:nvPr/>
        </p:nvSpPr>
        <p:spPr>
          <a:xfrm>
            <a:off x="-94250" y="-106225"/>
            <a:ext cx="20440500" cy="11497800"/>
          </a:xfrm>
          <a:prstGeom prst="rect">
            <a:avLst/>
          </a:prstGeom>
          <a:solidFill>
            <a:srgbClr val="002134">
              <a:alpha val="234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5"/>
          <p:cNvSpPr/>
          <p:nvPr/>
        </p:nvSpPr>
        <p:spPr>
          <a:xfrm>
            <a:off x="-94087" y="-106300"/>
            <a:ext cx="20440500" cy="11497800"/>
          </a:xfrm>
          <a:prstGeom prst="rect">
            <a:avLst/>
          </a:prstGeom>
          <a:solidFill>
            <a:srgbClr val="002134">
              <a:alpha val="234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5"/>
          <p:cNvSpPr/>
          <p:nvPr/>
        </p:nvSpPr>
        <p:spPr>
          <a:xfrm>
            <a:off x="-94250" y="-94225"/>
            <a:ext cx="20440500" cy="11497800"/>
          </a:xfrm>
          <a:prstGeom prst="rect">
            <a:avLst/>
          </a:prstGeom>
          <a:solidFill>
            <a:srgbClr val="002134">
              <a:alpha val="234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15" title="Vicinity Logo and Logomark-0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95750" y="9473425"/>
            <a:ext cx="5708349" cy="1407524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5"/>
          <p:cNvSpPr txBox="1">
            <a:spLocks noGrp="1"/>
          </p:cNvSpPr>
          <p:nvPr>
            <p:ph type="title" idx="4294967295"/>
          </p:nvPr>
        </p:nvSpPr>
        <p:spPr>
          <a:xfrm>
            <a:off x="1078728" y="3116740"/>
            <a:ext cx="15386100" cy="13854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DOOH BEST PRACTICE</a:t>
            </a:r>
            <a:endParaRPr sz="9000">
              <a:solidFill>
                <a:srgbClr val="FC7E03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5" name="Google Shape;95;p15"/>
          <p:cNvSpPr txBox="1"/>
          <p:nvPr/>
        </p:nvSpPr>
        <p:spPr>
          <a:xfrm>
            <a:off x="1078725" y="4810175"/>
            <a:ext cx="13361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>
                <a:solidFill>
                  <a:srgbClr val="FC7E03"/>
                </a:solidFill>
                <a:latin typeface="Varela Round"/>
                <a:ea typeface="Varela Round"/>
                <a:cs typeface="Varela Round"/>
                <a:sym typeface="Varela Round"/>
              </a:rPr>
              <a:t>Get the best out of your DOOH campaigns.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0"/>
          <p:cNvSpPr txBox="1"/>
          <p:nvPr/>
        </p:nvSpPr>
        <p:spPr>
          <a:xfrm>
            <a:off x="1307735" y="4647713"/>
            <a:ext cx="5688000" cy="939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00" rIns="0" bIns="0" anchor="t" anchorCtr="0">
            <a:spAutoFit/>
          </a:bodyPr>
          <a:lstStyle/>
          <a:p>
            <a:pPr marL="415925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B8003"/>
              </a:buClr>
              <a:buSzPts val="245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Repeat the same message for too long.</a:t>
            </a:r>
          </a:p>
          <a:p>
            <a:pPr marL="415925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B8003"/>
              </a:buClr>
              <a:buSzPts val="245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Skip key calendar moments.</a:t>
            </a:r>
            <a:endParaRPr sz="2000" b="0" i="0" u="none" strike="noStrike" cap="none" dirty="0">
              <a:solidFill>
                <a:srgbClr val="85CDED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93" name="Google Shape;293;p30"/>
          <p:cNvSpPr txBox="1">
            <a:spLocks noGrp="1"/>
          </p:cNvSpPr>
          <p:nvPr>
            <p:ph type="title" idx="4294967295"/>
          </p:nvPr>
        </p:nvSpPr>
        <p:spPr>
          <a:xfrm>
            <a:off x="1251825" y="465779"/>
            <a:ext cx="15386100" cy="6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dirty="0">
                <a:solidFill>
                  <a:srgbClr val="002134"/>
                </a:solidFill>
                <a:latin typeface="Varela Round"/>
                <a:ea typeface="Varela Round"/>
                <a:cs typeface="Varela Round"/>
                <a:sym typeface="Varela Round"/>
              </a:rPr>
              <a:t>REFRESH REGULARLY &amp; ROTATE OFTEN </a:t>
            </a:r>
            <a:endParaRPr sz="4300" dirty="0">
              <a:solidFill>
                <a:srgbClr val="002134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237885E-0400-F5CF-DFE0-B024EE580CF5}"/>
              </a:ext>
            </a:extLst>
          </p:cNvPr>
          <p:cNvGrpSpPr/>
          <p:nvPr/>
        </p:nvGrpSpPr>
        <p:grpSpPr>
          <a:xfrm>
            <a:off x="8958526" y="3486571"/>
            <a:ext cx="9591888" cy="7812009"/>
            <a:chOff x="8132418" y="2435150"/>
            <a:chExt cx="11310052" cy="8868204"/>
          </a:xfrm>
        </p:grpSpPr>
        <p:pic>
          <p:nvPicPr>
            <p:cNvPr id="292" name="Google Shape;292;p3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132418" y="2435150"/>
              <a:ext cx="11310052" cy="88682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p30" title="REFRESH REGULARLY &amp; ROTATE OFTEN (2).gif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960150" y="2435150"/>
              <a:ext cx="9714750" cy="4857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5" name="Google Shape;295;p30"/>
          <p:cNvSpPr/>
          <p:nvPr/>
        </p:nvSpPr>
        <p:spPr>
          <a:xfrm>
            <a:off x="1307735" y="3976741"/>
            <a:ext cx="2430300" cy="615600"/>
          </a:xfrm>
          <a:prstGeom prst="roundRect">
            <a:avLst>
              <a:gd name="adj" fmla="val 16667"/>
            </a:avLst>
          </a:prstGeom>
          <a:solidFill>
            <a:srgbClr val="F57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30"/>
          <p:cNvSpPr txBox="1"/>
          <p:nvPr/>
        </p:nvSpPr>
        <p:spPr>
          <a:xfrm>
            <a:off x="1733435" y="3976741"/>
            <a:ext cx="157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DON’T</a:t>
            </a:r>
            <a:endParaRPr sz="2800" dirty="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97" name="Google Shape;297;p30"/>
          <p:cNvSpPr txBox="1"/>
          <p:nvPr/>
        </p:nvSpPr>
        <p:spPr>
          <a:xfrm>
            <a:off x="1251825" y="6936930"/>
            <a:ext cx="59676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15925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B8003"/>
              </a:buClr>
              <a:buSzPts val="245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Refresh creative every 4–8 weeks.</a:t>
            </a:r>
          </a:p>
          <a:p>
            <a:pPr marL="415925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B8003"/>
              </a:buClr>
              <a:buSzPts val="245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Align with seasons, promos, or local events</a:t>
            </a:r>
            <a:endParaRPr sz="2000" dirty="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98" name="Google Shape;298;p30"/>
          <p:cNvSpPr/>
          <p:nvPr/>
        </p:nvSpPr>
        <p:spPr>
          <a:xfrm>
            <a:off x="1251825" y="6312946"/>
            <a:ext cx="2430300" cy="615600"/>
          </a:xfrm>
          <a:prstGeom prst="roundRect">
            <a:avLst>
              <a:gd name="adj" fmla="val 16667"/>
            </a:avLst>
          </a:prstGeom>
          <a:solidFill>
            <a:srgbClr val="F57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30"/>
          <p:cNvSpPr txBox="1"/>
          <p:nvPr/>
        </p:nvSpPr>
        <p:spPr>
          <a:xfrm>
            <a:off x="1677525" y="6312946"/>
            <a:ext cx="157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DO</a:t>
            </a:r>
            <a:endParaRPr sz="2800" dirty="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1"/>
          <p:cNvSpPr txBox="1"/>
          <p:nvPr/>
        </p:nvSpPr>
        <p:spPr>
          <a:xfrm>
            <a:off x="1251825" y="4510907"/>
            <a:ext cx="5027700" cy="63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00" rIns="0" bIns="0" anchor="t" anchorCtr="0">
            <a:spAutoFit/>
          </a:bodyPr>
          <a:lstStyle/>
          <a:p>
            <a:pPr marL="415925" lvl="0" indent="-342900" algn="l" rtl="0">
              <a:spcBef>
                <a:spcPts val="0"/>
              </a:spcBef>
              <a:spcAft>
                <a:spcPts val="0"/>
              </a:spcAft>
              <a:buClr>
                <a:srgbClr val="FB8003"/>
              </a:buClr>
              <a:buSzPts val="245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Silo DOOH—keep messaging consistent across platforms.</a:t>
            </a:r>
            <a:endParaRPr sz="2000" dirty="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05" name="Google Shape;305;p31"/>
          <p:cNvSpPr txBox="1">
            <a:spLocks noGrp="1"/>
          </p:cNvSpPr>
          <p:nvPr>
            <p:ph type="title" idx="4294967295"/>
          </p:nvPr>
        </p:nvSpPr>
        <p:spPr>
          <a:xfrm>
            <a:off x="1251825" y="1033825"/>
            <a:ext cx="16918800" cy="6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>
                <a:solidFill>
                  <a:srgbClr val="002134"/>
                </a:solidFill>
                <a:latin typeface="Varela Round"/>
                <a:ea typeface="Varela Round"/>
                <a:cs typeface="Varela Round"/>
                <a:sym typeface="Varela Round"/>
              </a:rPr>
              <a:t>KEEP OMNICHANNEL INTEGRATION TOP OF MIND </a:t>
            </a:r>
            <a:endParaRPr sz="4300">
              <a:solidFill>
                <a:srgbClr val="002134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306" name="Google Shape;306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44031" y="3284621"/>
            <a:ext cx="10520143" cy="8024729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1"/>
          <p:cNvSpPr/>
          <p:nvPr/>
        </p:nvSpPr>
        <p:spPr>
          <a:xfrm>
            <a:off x="9423596" y="3443865"/>
            <a:ext cx="8640300" cy="3281100"/>
          </a:xfrm>
          <a:prstGeom prst="rect">
            <a:avLst/>
          </a:prstGeom>
          <a:solidFill>
            <a:srgbClr val="213C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p31" title="OMNICHANNEL CREATIVE SmashItBurgers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66680" y="3174660"/>
            <a:ext cx="8947825" cy="43513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9" name="Google Shape;309;p31"/>
          <p:cNvGrpSpPr/>
          <p:nvPr/>
        </p:nvGrpSpPr>
        <p:grpSpPr>
          <a:xfrm>
            <a:off x="16307804" y="5187678"/>
            <a:ext cx="3087621" cy="5776153"/>
            <a:chOff x="11571315" y="4751181"/>
            <a:chExt cx="4239491" cy="7931009"/>
          </a:xfrm>
        </p:grpSpPr>
        <p:pic>
          <p:nvPicPr>
            <p:cNvPr id="310" name="Google Shape;310;p3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010078" y="4990622"/>
              <a:ext cx="3345900" cy="7212600"/>
            </a:xfrm>
            <a:prstGeom prst="roundRect">
              <a:avLst>
                <a:gd name="adj" fmla="val 11601"/>
              </a:avLst>
            </a:prstGeom>
            <a:noFill/>
            <a:ln>
              <a:noFill/>
            </a:ln>
          </p:spPr>
        </p:pic>
        <p:pic>
          <p:nvPicPr>
            <p:cNvPr id="311" name="Google Shape;311;p3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571315" y="4751181"/>
              <a:ext cx="4239491" cy="793100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2" name="Google Shape;312;p31" title="OMNICHANNEL CREATIVE SmashItBurgers.gif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899113" y="6533900"/>
            <a:ext cx="19050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1"/>
          <p:cNvSpPr/>
          <p:nvPr/>
        </p:nvSpPr>
        <p:spPr>
          <a:xfrm>
            <a:off x="1335375" y="3443865"/>
            <a:ext cx="2430300" cy="615600"/>
          </a:xfrm>
          <a:prstGeom prst="roundRect">
            <a:avLst>
              <a:gd name="adj" fmla="val 16667"/>
            </a:avLst>
          </a:prstGeom>
          <a:solidFill>
            <a:srgbClr val="F57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31"/>
          <p:cNvSpPr txBox="1"/>
          <p:nvPr/>
        </p:nvSpPr>
        <p:spPr>
          <a:xfrm>
            <a:off x="1761075" y="3443865"/>
            <a:ext cx="157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DON’T</a:t>
            </a:r>
            <a:endParaRPr sz="2800" dirty="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15" name="Google Shape;315;p31"/>
          <p:cNvSpPr txBox="1"/>
          <p:nvPr/>
        </p:nvSpPr>
        <p:spPr>
          <a:xfrm>
            <a:off x="1251825" y="6845155"/>
            <a:ext cx="5967600" cy="1400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C7E03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Align creative on DOOH, mobile, and social.</a:t>
            </a:r>
            <a:b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</a:br>
            <a:endParaRPr sz="2000" dirty="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7E03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Use DOOH to boost other promotions.</a:t>
            </a:r>
            <a:endParaRPr sz="2000" dirty="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16" name="Google Shape;316;p31"/>
          <p:cNvSpPr/>
          <p:nvPr/>
        </p:nvSpPr>
        <p:spPr>
          <a:xfrm>
            <a:off x="1335375" y="5997525"/>
            <a:ext cx="2430300" cy="615600"/>
          </a:xfrm>
          <a:prstGeom prst="roundRect">
            <a:avLst>
              <a:gd name="adj" fmla="val 16667"/>
            </a:avLst>
          </a:prstGeom>
          <a:solidFill>
            <a:srgbClr val="F57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31"/>
          <p:cNvSpPr txBox="1"/>
          <p:nvPr/>
        </p:nvSpPr>
        <p:spPr>
          <a:xfrm>
            <a:off x="1761075" y="5997525"/>
            <a:ext cx="157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DO</a:t>
            </a:r>
            <a:endParaRPr sz="2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2"/>
          <p:cNvSpPr txBox="1"/>
          <p:nvPr/>
        </p:nvSpPr>
        <p:spPr>
          <a:xfrm>
            <a:off x="1098397" y="2816020"/>
            <a:ext cx="7878600" cy="63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00" rIns="0" bIns="0" anchor="t" anchorCtr="0">
            <a:spAutoFit/>
          </a:bodyPr>
          <a:lstStyle/>
          <a:p>
            <a:pPr marL="1264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42234"/>
                </a:solidFill>
                <a:latin typeface="Varela Round"/>
                <a:ea typeface="Varela Round"/>
                <a:cs typeface="Varela Round"/>
                <a:sym typeface="Varela Round"/>
              </a:rPr>
              <a:t>WEATHER WINDOW: </a:t>
            </a:r>
            <a:r>
              <a:rPr lang="en-US" sz="2000" b="0" i="0" u="none" strike="noStrike" cap="none" dirty="0">
                <a:solidFill>
                  <a:srgbClr val="042234"/>
                </a:solidFill>
                <a:latin typeface="Varela Round"/>
                <a:ea typeface="Varela Round"/>
                <a:cs typeface="Varela Round"/>
                <a:sym typeface="Varela Round"/>
              </a:rPr>
              <a:t>Weather</a:t>
            </a:r>
            <a:r>
              <a:rPr lang="en-US" sz="2000" dirty="0">
                <a:solidFill>
                  <a:srgbClr val="042234"/>
                </a:solidFill>
                <a:latin typeface="Varela Round"/>
                <a:ea typeface="Varela Round"/>
                <a:cs typeface="Varela Round"/>
                <a:sym typeface="Varela Round"/>
              </a:rPr>
              <a:t> sponsored</a:t>
            </a:r>
            <a:r>
              <a:rPr lang="en-US" sz="2000" b="0" i="0" u="none" strike="noStrike" cap="none" dirty="0">
                <a:solidFill>
                  <a:srgbClr val="042234"/>
                </a:solidFill>
                <a:latin typeface="Varela Round"/>
                <a:ea typeface="Varela Round"/>
                <a:cs typeface="Varela Round"/>
                <a:sym typeface="Varela Round"/>
              </a:rPr>
              <a:t> ads use local conditions to deliver relevant, contextual messages.</a:t>
            </a:r>
            <a:endParaRPr sz="2000" b="0" i="0" u="none" strike="noStrike" cap="none" dirty="0">
              <a:solidFill>
                <a:srgbClr val="85CDED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23" name="Google Shape;323;p32"/>
          <p:cNvSpPr txBox="1">
            <a:spLocks noGrp="1"/>
          </p:cNvSpPr>
          <p:nvPr>
            <p:ph type="title"/>
          </p:nvPr>
        </p:nvSpPr>
        <p:spPr>
          <a:xfrm>
            <a:off x="1098397" y="615515"/>
            <a:ext cx="15317100" cy="6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300"/>
              <a:t>DYNAMIC DOOH EXECUTIONS</a:t>
            </a:r>
            <a:endParaRPr sz="4300"/>
          </a:p>
        </p:txBody>
      </p:sp>
      <p:pic>
        <p:nvPicPr>
          <p:cNvPr id="324" name="Google Shape;32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90925" y="2274827"/>
            <a:ext cx="11310052" cy="9251628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2"/>
          <p:cNvSpPr txBox="1"/>
          <p:nvPr/>
        </p:nvSpPr>
        <p:spPr>
          <a:xfrm>
            <a:off x="1063227" y="3627807"/>
            <a:ext cx="5788800" cy="8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00" tIns="91000" rIns="91000" bIns="91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57F20"/>
                </a:solidFill>
                <a:latin typeface="Varela Round"/>
                <a:ea typeface="Varela Round"/>
                <a:cs typeface="Varela Round"/>
                <a:sym typeface="Varela Round"/>
              </a:rPr>
              <a:t>Allow sufficient space for the weather forecast display.</a:t>
            </a:r>
            <a:endParaRPr sz="2000" b="0" i="0" u="none" strike="noStrike" cap="none" dirty="0">
              <a:solidFill>
                <a:srgbClr val="F57F2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26" name="Google Shape;326;p32"/>
          <p:cNvSpPr txBox="1"/>
          <p:nvPr/>
        </p:nvSpPr>
        <p:spPr>
          <a:xfrm>
            <a:off x="1080811" y="4902164"/>
            <a:ext cx="7289289" cy="8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2134"/>
                </a:solidFill>
                <a:latin typeface="Varela Round"/>
                <a:ea typeface="Varela Round"/>
                <a:cs typeface="Varela Round"/>
                <a:sym typeface="Varela Round"/>
              </a:rPr>
              <a:t>WEATHERTRAC:</a:t>
            </a:r>
            <a:r>
              <a:rPr lang="en-US" sz="2000" dirty="0">
                <a:solidFill>
                  <a:srgbClr val="002134"/>
                </a:solidFill>
                <a:latin typeface="Varela Round"/>
                <a:ea typeface="Varela Round"/>
                <a:cs typeface="Varela Round"/>
                <a:sym typeface="Varela Round"/>
              </a:rPr>
              <a:t> Weather-triggered ads deliver contextual  messages that boost engagement.</a:t>
            </a:r>
            <a:endParaRPr sz="2000" dirty="0">
              <a:solidFill>
                <a:srgbClr val="002134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27" name="Google Shape;327;p32"/>
          <p:cNvSpPr txBox="1"/>
          <p:nvPr/>
        </p:nvSpPr>
        <p:spPr>
          <a:xfrm>
            <a:off x="1080811" y="5806973"/>
            <a:ext cx="5788800" cy="8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00" tIns="91000" rIns="91000" bIns="91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57F20"/>
                </a:solidFill>
                <a:latin typeface="Varela Round"/>
                <a:ea typeface="Varela Round"/>
                <a:cs typeface="Varela Round"/>
                <a:sym typeface="Varela Round"/>
              </a:rPr>
              <a:t>Ensure creative fits each weather condition.</a:t>
            </a:r>
            <a:endParaRPr sz="2000" b="0" i="0" u="none" strike="noStrike" cap="none" dirty="0">
              <a:solidFill>
                <a:srgbClr val="F57F2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28" name="Google Shape;328;p32"/>
          <p:cNvSpPr txBox="1"/>
          <p:nvPr/>
        </p:nvSpPr>
        <p:spPr>
          <a:xfrm>
            <a:off x="1080812" y="6804872"/>
            <a:ext cx="7289289" cy="10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2134"/>
                </a:solidFill>
                <a:latin typeface="Varela Round"/>
                <a:ea typeface="Varela Round"/>
                <a:cs typeface="Varela Round"/>
                <a:sym typeface="Varela Round"/>
              </a:rPr>
              <a:t>GAME-ON TECH: </a:t>
            </a:r>
            <a:r>
              <a:rPr lang="en-US" sz="2000" dirty="0">
                <a:solidFill>
                  <a:srgbClr val="002134"/>
                </a:solidFill>
                <a:latin typeface="Varela Round"/>
                <a:ea typeface="Varela Round"/>
                <a:cs typeface="Varela Round"/>
                <a:sym typeface="Varela Round"/>
              </a:rPr>
              <a:t>Live-scores and sports updates on DOOH and Mobile keeps audiences engaged.</a:t>
            </a:r>
            <a:endParaRPr sz="2000" dirty="0">
              <a:solidFill>
                <a:srgbClr val="002134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29" name="Google Shape;329;p32"/>
          <p:cNvSpPr txBox="1"/>
          <p:nvPr/>
        </p:nvSpPr>
        <p:spPr>
          <a:xfrm>
            <a:off x="1063227" y="7786797"/>
            <a:ext cx="53235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57F20"/>
                </a:solidFill>
                <a:latin typeface="Varela Round"/>
                <a:ea typeface="Varela Round"/>
                <a:cs typeface="Varela Round"/>
                <a:sym typeface="Varela Round"/>
              </a:rPr>
              <a:t>Allow space for live scores and updates.</a:t>
            </a:r>
            <a:endParaRPr sz="2000" dirty="0">
              <a:solidFill>
                <a:srgbClr val="F57F2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330" name="Google Shape;330;p32" title="DOOH Executions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16475" y="2433852"/>
            <a:ext cx="9629050" cy="48145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1" name="Google Shape;331;p32"/>
          <p:cNvGrpSpPr/>
          <p:nvPr/>
        </p:nvGrpSpPr>
        <p:grpSpPr>
          <a:xfrm>
            <a:off x="18534760" y="551984"/>
            <a:ext cx="563880" cy="810132"/>
            <a:chOff x="18558357" y="835764"/>
            <a:chExt cx="563880" cy="806503"/>
          </a:xfrm>
        </p:grpSpPr>
        <p:pic>
          <p:nvPicPr>
            <p:cNvPr id="332" name="Google Shape;332;p3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752028" y="1003172"/>
              <a:ext cx="176476" cy="1765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3" name="Google Shape;333;p32"/>
            <p:cNvSpPr/>
            <p:nvPr/>
          </p:nvSpPr>
          <p:spPr>
            <a:xfrm>
              <a:off x="18558357" y="835764"/>
              <a:ext cx="563880" cy="426719"/>
            </a:xfrm>
            <a:custGeom>
              <a:avLst/>
              <a:gdLst/>
              <a:ahLst/>
              <a:cxnLst/>
              <a:rect l="l" t="t" r="r" b="b"/>
              <a:pathLst>
                <a:path w="563880" h="426719" extrusionOk="0">
                  <a:moveTo>
                    <a:pt x="281897" y="0"/>
                  </a:moveTo>
                  <a:lnTo>
                    <a:pt x="231413" y="4526"/>
                  </a:lnTo>
                  <a:lnTo>
                    <a:pt x="183874" y="17573"/>
                  </a:lnTo>
                  <a:lnTo>
                    <a:pt x="140070" y="38346"/>
                  </a:lnTo>
                  <a:lnTo>
                    <a:pt x="100794" y="66049"/>
                  </a:lnTo>
                  <a:lnTo>
                    <a:pt x="66836" y="99887"/>
                  </a:lnTo>
                  <a:lnTo>
                    <a:pt x="38987" y="139062"/>
                  </a:lnTo>
                  <a:lnTo>
                    <a:pt x="16994" y="185470"/>
                  </a:lnTo>
                  <a:lnTo>
                    <a:pt x="4366" y="232266"/>
                  </a:lnTo>
                  <a:lnTo>
                    <a:pt x="0" y="281928"/>
                  </a:lnTo>
                  <a:lnTo>
                    <a:pt x="984" y="305163"/>
                  </a:lnTo>
                  <a:lnTo>
                    <a:pt x="9518" y="354334"/>
                  </a:lnTo>
                  <a:lnTo>
                    <a:pt x="25286" y="398160"/>
                  </a:lnTo>
                  <a:lnTo>
                    <a:pt x="40145" y="426688"/>
                  </a:lnTo>
                  <a:lnTo>
                    <a:pt x="45864" y="415292"/>
                  </a:lnTo>
                  <a:lnTo>
                    <a:pt x="54695" y="406288"/>
                  </a:lnTo>
                  <a:lnTo>
                    <a:pt x="65956" y="400375"/>
                  </a:lnTo>
                  <a:lnTo>
                    <a:pt x="78960" y="398249"/>
                  </a:lnTo>
                  <a:lnTo>
                    <a:pt x="82217" y="398249"/>
                  </a:lnTo>
                  <a:lnTo>
                    <a:pt x="85411" y="398647"/>
                  </a:lnTo>
                  <a:lnTo>
                    <a:pt x="88478" y="399401"/>
                  </a:lnTo>
                  <a:lnTo>
                    <a:pt x="83756" y="391244"/>
                  </a:lnTo>
                  <a:lnTo>
                    <a:pt x="63223" y="340230"/>
                  </a:lnTo>
                  <a:lnTo>
                    <a:pt x="55485" y="281897"/>
                  </a:lnTo>
                  <a:lnTo>
                    <a:pt x="58113" y="247397"/>
                  </a:lnTo>
                  <a:lnTo>
                    <a:pt x="77965" y="183627"/>
                  </a:lnTo>
                  <a:lnTo>
                    <a:pt x="122079" y="121721"/>
                  </a:lnTo>
                  <a:lnTo>
                    <a:pt x="155579" y="94127"/>
                  </a:lnTo>
                  <a:lnTo>
                    <a:pt x="193990" y="73282"/>
                  </a:lnTo>
                  <a:lnTo>
                    <a:pt x="236400" y="60102"/>
                  </a:lnTo>
                  <a:lnTo>
                    <a:pt x="281897" y="55506"/>
                  </a:lnTo>
                  <a:lnTo>
                    <a:pt x="327462" y="60115"/>
                  </a:lnTo>
                  <a:lnTo>
                    <a:pt x="369929" y="73330"/>
                  </a:lnTo>
                  <a:lnTo>
                    <a:pt x="408379" y="94233"/>
                  </a:lnTo>
                  <a:lnTo>
                    <a:pt x="441896" y="121904"/>
                  </a:lnTo>
                  <a:lnTo>
                    <a:pt x="469561" y="155425"/>
                  </a:lnTo>
                  <a:lnTo>
                    <a:pt x="490459" y="193876"/>
                  </a:lnTo>
                  <a:lnTo>
                    <a:pt x="503670" y="236340"/>
                  </a:lnTo>
                  <a:lnTo>
                    <a:pt x="508277" y="281897"/>
                  </a:lnTo>
                  <a:lnTo>
                    <a:pt x="507502" y="300420"/>
                  </a:lnTo>
                  <a:lnTo>
                    <a:pt x="500424" y="340932"/>
                  </a:lnTo>
                  <a:lnTo>
                    <a:pt x="482100" y="387370"/>
                  </a:lnTo>
                  <a:lnTo>
                    <a:pt x="475367" y="399401"/>
                  </a:lnTo>
                  <a:lnTo>
                    <a:pt x="478414" y="398647"/>
                  </a:lnTo>
                  <a:lnTo>
                    <a:pt x="481639" y="398249"/>
                  </a:lnTo>
                  <a:lnTo>
                    <a:pt x="484854" y="398249"/>
                  </a:lnTo>
                  <a:lnTo>
                    <a:pt x="497851" y="400375"/>
                  </a:lnTo>
                  <a:lnTo>
                    <a:pt x="509116" y="406289"/>
                  </a:lnTo>
                  <a:lnTo>
                    <a:pt x="517956" y="415296"/>
                  </a:lnTo>
                  <a:lnTo>
                    <a:pt x="523680" y="426699"/>
                  </a:lnTo>
                  <a:lnTo>
                    <a:pt x="526319" y="422301"/>
                  </a:lnTo>
                  <a:lnTo>
                    <a:pt x="546307" y="379183"/>
                  </a:lnTo>
                  <a:lnTo>
                    <a:pt x="560904" y="322147"/>
                  </a:lnTo>
                  <a:lnTo>
                    <a:pt x="563825" y="281897"/>
                  </a:lnTo>
                  <a:lnTo>
                    <a:pt x="560127" y="236229"/>
                  </a:lnTo>
                  <a:lnTo>
                    <a:pt x="549422" y="192886"/>
                  </a:lnTo>
                  <a:lnTo>
                    <a:pt x="532297" y="152453"/>
                  </a:lnTo>
                  <a:lnTo>
                    <a:pt x="509338" y="115514"/>
                  </a:lnTo>
                  <a:lnTo>
                    <a:pt x="481131" y="82654"/>
                  </a:lnTo>
                  <a:lnTo>
                    <a:pt x="448263" y="54457"/>
                  </a:lnTo>
                  <a:lnTo>
                    <a:pt x="411319" y="31509"/>
                  </a:lnTo>
                  <a:lnTo>
                    <a:pt x="370886" y="14394"/>
                  </a:lnTo>
                  <a:lnTo>
                    <a:pt x="327550" y="3695"/>
                  </a:lnTo>
                  <a:lnTo>
                    <a:pt x="281897" y="0"/>
                  </a:lnTo>
                  <a:close/>
                </a:path>
              </a:pathLst>
            </a:custGeom>
            <a:solidFill>
              <a:srgbClr val="69A7C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18610505" y="1247932"/>
              <a:ext cx="459740" cy="394335"/>
            </a:xfrm>
            <a:custGeom>
              <a:avLst/>
              <a:gdLst/>
              <a:ahLst/>
              <a:cxnLst/>
              <a:rect l="l" t="t" r="r" b="b"/>
              <a:pathLst>
                <a:path w="459740" h="394335" extrusionOk="0">
                  <a:moveTo>
                    <a:pt x="432709" y="0"/>
                  </a:moveTo>
                  <a:lnTo>
                    <a:pt x="423683" y="0"/>
                  </a:lnTo>
                  <a:lnTo>
                    <a:pt x="415767" y="4481"/>
                  </a:lnTo>
                  <a:lnTo>
                    <a:pt x="409914" y="12659"/>
                  </a:lnTo>
                  <a:lnTo>
                    <a:pt x="229689" y="314367"/>
                  </a:lnTo>
                  <a:lnTo>
                    <a:pt x="48616" y="11277"/>
                  </a:lnTo>
                  <a:lnTo>
                    <a:pt x="43736" y="4481"/>
                  </a:lnTo>
                  <a:lnTo>
                    <a:pt x="35810" y="0"/>
                  </a:lnTo>
                  <a:lnTo>
                    <a:pt x="26815" y="0"/>
                  </a:lnTo>
                  <a:lnTo>
                    <a:pt x="16388" y="2113"/>
                  </a:lnTo>
                  <a:lnTo>
                    <a:pt x="7863" y="7879"/>
                  </a:lnTo>
                  <a:lnTo>
                    <a:pt x="2110" y="16432"/>
                  </a:lnTo>
                  <a:lnTo>
                    <a:pt x="0" y="26910"/>
                  </a:lnTo>
                  <a:lnTo>
                    <a:pt x="0" y="32009"/>
                  </a:lnTo>
                  <a:lnTo>
                    <a:pt x="206977" y="381129"/>
                  </a:lnTo>
                  <a:lnTo>
                    <a:pt x="229752" y="393872"/>
                  </a:lnTo>
                  <a:lnTo>
                    <a:pt x="236685" y="392952"/>
                  </a:lnTo>
                  <a:lnTo>
                    <a:pt x="457996" y="36752"/>
                  </a:lnTo>
                  <a:lnTo>
                    <a:pt x="459535" y="32009"/>
                  </a:lnTo>
                  <a:lnTo>
                    <a:pt x="459535" y="26910"/>
                  </a:lnTo>
                  <a:lnTo>
                    <a:pt x="457418" y="16432"/>
                  </a:lnTo>
                  <a:lnTo>
                    <a:pt x="451655" y="7879"/>
                  </a:lnTo>
                  <a:lnTo>
                    <a:pt x="443125" y="2113"/>
                  </a:lnTo>
                  <a:lnTo>
                    <a:pt x="432709" y="0"/>
                  </a:lnTo>
                  <a:close/>
                </a:path>
              </a:pathLst>
            </a:custGeom>
            <a:solidFill>
              <a:srgbClr val="00213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3"/>
          <p:cNvSpPr txBox="1">
            <a:spLocks noGrp="1"/>
          </p:cNvSpPr>
          <p:nvPr>
            <p:ph type="title"/>
          </p:nvPr>
        </p:nvSpPr>
        <p:spPr>
          <a:xfrm>
            <a:off x="1139825" y="4140200"/>
            <a:ext cx="7958137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7E03"/>
              </a:buClr>
              <a:buSzPts val="9900"/>
              <a:buFont typeface="Varela Round"/>
              <a:buNone/>
            </a:pPr>
            <a:r>
              <a:rPr lang="en-US" sz="9900" b="0" i="0" u="none">
                <a:solidFill>
                  <a:srgbClr val="FC7E03"/>
                </a:solidFill>
                <a:latin typeface="Varela Round"/>
                <a:ea typeface="Varela Round"/>
                <a:cs typeface="Varela Round"/>
                <a:sym typeface="Varela Round"/>
              </a:rPr>
              <a:t>GET CLOSER</a:t>
            </a:r>
            <a:endParaRPr/>
          </a:p>
        </p:txBody>
      </p:sp>
      <p:pic>
        <p:nvPicPr>
          <p:cNvPr id="340" name="Google Shape;34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750" y="671512"/>
            <a:ext cx="20172362" cy="9694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/>
          <p:nvPr/>
        </p:nvSpPr>
        <p:spPr>
          <a:xfrm>
            <a:off x="1130000" y="6192856"/>
            <a:ext cx="15764100" cy="3683100"/>
          </a:xfrm>
          <a:prstGeom prst="roundRect">
            <a:avLst>
              <a:gd name="adj" fmla="val 16667"/>
            </a:avLst>
          </a:prstGeom>
          <a:solidFill>
            <a:srgbClr val="F580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6"/>
          <p:cNvSpPr/>
          <p:nvPr/>
        </p:nvSpPr>
        <p:spPr>
          <a:xfrm>
            <a:off x="1022188" y="4206392"/>
            <a:ext cx="1133400" cy="1133400"/>
          </a:xfrm>
          <a:prstGeom prst="ellipse">
            <a:avLst/>
          </a:prstGeom>
          <a:solidFill>
            <a:srgbClr val="0621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6"/>
          <p:cNvSpPr txBox="1"/>
          <p:nvPr/>
        </p:nvSpPr>
        <p:spPr>
          <a:xfrm>
            <a:off x="2255700" y="2730142"/>
            <a:ext cx="14750400" cy="26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50">
                <a:solidFill>
                  <a:srgbClr val="002134"/>
                </a:solidFill>
                <a:latin typeface="Varela Round"/>
                <a:ea typeface="Varela Round"/>
                <a:cs typeface="Varela Round"/>
                <a:sym typeface="Varela Round"/>
              </a:rPr>
              <a:t>Vicinity Media connects brands with consumers via its DOOH network (900+ sites), top publishers and mobile screens in high-traffic, high-impact environments.</a:t>
            </a:r>
            <a:endParaRPr sz="2450">
              <a:solidFill>
                <a:srgbClr val="002134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50" b="1">
              <a:solidFill>
                <a:srgbClr val="002134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50">
                <a:solidFill>
                  <a:srgbClr val="002134"/>
                </a:solidFill>
                <a:latin typeface="Varela Round"/>
                <a:ea typeface="Varela Round"/>
                <a:cs typeface="Varela Round"/>
                <a:sym typeface="Varela Round"/>
              </a:rPr>
              <a:t>As Africa’s leading Adtech and Data business, we deliver targeted, location-based advertising using advanced 1st party location data to drive real-world results.</a:t>
            </a:r>
            <a:endParaRPr sz="245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4" name="Google Shape;104;p16"/>
          <p:cNvSpPr txBox="1">
            <a:spLocks noGrp="1"/>
          </p:cNvSpPr>
          <p:nvPr>
            <p:ph type="title" idx="4294967295"/>
          </p:nvPr>
        </p:nvSpPr>
        <p:spPr>
          <a:xfrm>
            <a:off x="1022188" y="816915"/>
            <a:ext cx="16597200" cy="10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00" rIns="0" bIns="0" anchor="t" anchorCtr="0">
            <a:spAutoFit/>
          </a:bodyPr>
          <a:lstStyle/>
          <a:p>
            <a:pPr marL="12700" marR="508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4300">
                <a:solidFill>
                  <a:srgbClr val="002134"/>
                </a:solidFill>
                <a:latin typeface="Varela Round"/>
                <a:ea typeface="Varela Round"/>
                <a:cs typeface="Varela Round"/>
                <a:sym typeface="Varela Round"/>
              </a:rPr>
              <a:t>REACHING AUDIENCES ACROSS SCREENS THAT MATTER</a:t>
            </a:r>
            <a:endParaRPr sz="4300">
              <a:solidFill>
                <a:srgbClr val="002134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3792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450" b="1">
              <a:solidFill>
                <a:srgbClr val="F180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5" name="Google Shape;105;p16"/>
          <p:cNvSpPr/>
          <p:nvPr/>
        </p:nvSpPr>
        <p:spPr>
          <a:xfrm>
            <a:off x="1022188" y="2730129"/>
            <a:ext cx="1133400" cy="1133400"/>
          </a:xfrm>
          <a:prstGeom prst="ellipse">
            <a:avLst/>
          </a:prstGeom>
          <a:solidFill>
            <a:srgbClr val="0621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16" title="Connecting People-0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9450" y="2910067"/>
            <a:ext cx="798908" cy="73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 title="Africa's Leading-0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9450" y="4432842"/>
            <a:ext cx="798900" cy="680493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6"/>
          <p:cNvSpPr txBox="1"/>
          <p:nvPr/>
        </p:nvSpPr>
        <p:spPr>
          <a:xfrm>
            <a:off x="1465282" y="6632146"/>
            <a:ext cx="15039900" cy="27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50" dirty="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We don’t just serve ads to relevant audiences based on location — we empower brands to </a:t>
            </a:r>
            <a:r>
              <a:rPr lang="en-US" sz="2450" dirty="0" err="1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maximise</a:t>
            </a:r>
            <a:r>
              <a:rPr lang="en-US" sz="2450" dirty="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 the impact of their omnichannel campaigns. </a:t>
            </a:r>
            <a:br>
              <a:rPr lang="en-US" sz="2450" dirty="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</a:br>
            <a:br>
              <a:rPr lang="en-US" sz="2450" dirty="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</a:br>
            <a:r>
              <a:rPr lang="en-US" sz="2450" dirty="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From seamlessly delivering campaigns to the right audiences at the right time and place, to providing added value through best-practice guidance and measuring real user engagement, we help brands achieve better results at every stage of the user journey.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17"/>
          <p:cNvGrpSpPr/>
          <p:nvPr/>
        </p:nvGrpSpPr>
        <p:grpSpPr>
          <a:xfrm>
            <a:off x="1057275" y="4117367"/>
            <a:ext cx="17992725" cy="5334000"/>
            <a:chOff x="1057275" y="3048000"/>
            <a:chExt cx="17992725" cy="5334000"/>
          </a:xfrm>
        </p:grpSpPr>
        <p:sp>
          <p:nvSpPr>
            <p:cNvPr id="115" name="Google Shape;115;p17"/>
            <p:cNvSpPr/>
            <p:nvPr/>
          </p:nvSpPr>
          <p:spPr>
            <a:xfrm>
              <a:off x="1057275" y="3048000"/>
              <a:ext cx="5524500" cy="1524000"/>
            </a:xfrm>
            <a:prstGeom prst="roundRect">
              <a:avLst>
                <a:gd name="adj" fmla="val 12500"/>
              </a:avLst>
            </a:prstGeom>
            <a:solidFill>
              <a:srgbClr val="06213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7"/>
            <p:cNvSpPr/>
            <p:nvPr/>
          </p:nvSpPr>
          <p:spPr>
            <a:xfrm>
              <a:off x="1295400" y="3476625"/>
              <a:ext cx="666900" cy="666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7"/>
            <p:cNvSpPr txBox="1"/>
            <p:nvPr/>
          </p:nvSpPr>
          <p:spPr>
            <a:xfrm>
              <a:off x="1343025" y="3476625"/>
              <a:ext cx="571500" cy="66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062131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1</a:t>
              </a:r>
              <a:endParaRPr sz="3200" b="1">
                <a:solidFill>
                  <a:srgbClr val="062131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118" name="Google Shape;118;p17"/>
            <p:cNvSpPr txBox="1"/>
            <p:nvPr/>
          </p:nvSpPr>
          <p:spPr>
            <a:xfrm>
              <a:off x="2152650" y="3048000"/>
              <a:ext cx="4238700" cy="152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Keep It </a:t>
              </a:r>
              <a:r>
                <a:rPr lang="en-US" sz="2400" b="1" dirty="0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Simple</a:t>
              </a:r>
              <a:endParaRPr sz="2400" dirty="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119" name="Google Shape;119;p17"/>
            <p:cNvSpPr/>
            <p:nvPr/>
          </p:nvSpPr>
          <p:spPr>
            <a:xfrm>
              <a:off x="7286625" y="3048000"/>
              <a:ext cx="5524500" cy="1524000"/>
            </a:xfrm>
            <a:prstGeom prst="roundRect">
              <a:avLst>
                <a:gd name="adj" fmla="val 12500"/>
              </a:avLst>
            </a:prstGeom>
            <a:solidFill>
              <a:srgbClr val="F57F2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7"/>
            <p:cNvSpPr/>
            <p:nvPr/>
          </p:nvSpPr>
          <p:spPr>
            <a:xfrm>
              <a:off x="7524750" y="3476625"/>
              <a:ext cx="666900" cy="666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7"/>
            <p:cNvSpPr txBox="1"/>
            <p:nvPr/>
          </p:nvSpPr>
          <p:spPr>
            <a:xfrm>
              <a:off x="7572375" y="3476625"/>
              <a:ext cx="571500" cy="66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57F20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2</a:t>
              </a:r>
              <a:endParaRPr sz="3200" b="1">
                <a:solidFill>
                  <a:srgbClr val="F57F20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122" name="Google Shape;122;p17"/>
            <p:cNvSpPr txBox="1"/>
            <p:nvPr/>
          </p:nvSpPr>
          <p:spPr>
            <a:xfrm>
              <a:off x="8382000" y="3048000"/>
              <a:ext cx="4238700" cy="152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rgbClr val="000000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Make Branding </a:t>
              </a:r>
              <a:r>
                <a:rPr lang="en-US" sz="2400" b="1" dirty="0">
                  <a:solidFill>
                    <a:srgbClr val="000000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Unmissable</a:t>
              </a:r>
              <a:endParaRPr sz="24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123" name="Google Shape;123;p17"/>
            <p:cNvSpPr/>
            <p:nvPr/>
          </p:nvSpPr>
          <p:spPr>
            <a:xfrm>
              <a:off x="13525500" y="3048000"/>
              <a:ext cx="5524500" cy="1524000"/>
            </a:xfrm>
            <a:prstGeom prst="roundRect">
              <a:avLst>
                <a:gd name="adj" fmla="val 12500"/>
              </a:avLst>
            </a:prstGeom>
            <a:solidFill>
              <a:srgbClr val="06213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7"/>
            <p:cNvSpPr/>
            <p:nvPr/>
          </p:nvSpPr>
          <p:spPr>
            <a:xfrm>
              <a:off x="13763625" y="3476625"/>
              <a:ext cx="666900" cy="666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7"/>
            <p:cNvSpPr txBox="1"/>
            <p:nvPr/>
          </p:nvSpPr>
          <p:spPr>
            <a:xfrm>
              <a:off x="13811250" y="3476625"/>
              <a:ext cx="571500" cy="66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062131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3</a:t>
              </a:r>
              <a:endParaRPr sz="3200" b="1">
                <a:solidFill>
                  <a:srgbClr val="062131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126" name="Google Shape;126;p17"/>
            <p:cNvSpPr txBox="1"/>
            <p:nvPr/>
          </p:nvSpPr>
          <p:spPr>
            <a:xfrm>
              <a:off x="14620875" y="3048000"/>
              <a:ext cx="4238700" cy="152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Design for </a:t>
              </a:r>
              <a:r>
                <a:rPr lang="en-US" sz="2400" b="1" dirty="0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Roadside Impact</a:t>
              </a:r>
              <a:endParaRPr sz="2400" dirty="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127" name="Google Shape;127;p17"/>
            <p:cNvSpPr/>
            <p:nvPr/>
          </p:nvSpPr>
          <p:spPr>
            <a:xfrm>
              <a:off x="1057275" y="4953000"/>
              <a:ext cx="5524500" cy="1524000"/>
            </a:xfrm>
            <a:prstGeom prst="roundRect">
              <a:avLst>
                <a:gd name="adj" fmla="val 12500"/>
              </a:avLst>
            </a:prstGeom>
            <a:solidFill>
              <a:srgbClr val="F57F2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1295400" y="5381625"/>
              <a:ext cx="666900" cy="666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 txBox="1"/>
            <p:nvPr/>
          </p:nvSpPr>
          <p:spPr>
            <a:xfrm>
              <a:off x="1343025" y="5381625"/>
              <a:ext cx="571500" cy="66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57F20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4</a:t>
              </a:r>
              <a:endParaRPr sz="3200" b="1">
                <a:solidFill>
                  <a:srgbClr val="F57F20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130" name="Google Shape;130;p17"/>
            <p:cNvSpPr txBox="1"/>
            <p:nvPr/>
          </p:nvSpPr>
          <p:spPr>
            <a:xfrm>
              <a:off x="2152650" y="4953000"/>
              <a:ext cx="4238700" cy="152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rgbClr val="000000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Content is King, </a:t>
              </a:r>
              <a:r>
                <a:rPr lang="en-US" sz="2400" b="1" dirty="0">
                  <a:solidFill>
                    <a:srgbClr val="000000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Context</a:t>
              </a:r>
              <a:r>
                <a:rPr lang="en-US" sz="2400" dirty="0">
                  <a:solidFill>
                    <a:srgbClr val="000000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 is King Kong</a:t>
              </a:r>
              <a:endParaRPr sz="24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131" name="Google Shape;131;p17"/>
            <p:cNvSpPr/>
            <p:nvPr/>
          </p:nvSpPr>
          <p:spPr>
            <a:xfrm>
              <a:off x="7286625" y="4953000"/>
              <a:ext cx="5524500" cy="1524000"/>
            </a:xfrm>
            <a:prstGeom prst="roundRect">
              <a:avLst>
                <a:gd name="adj" fmla="val 12500"/>
              </a:avLst>
            </a:prstGeom>
            <a:solidFill>
              <a:srgbClr val="06213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7"/>
            <p:cNvSpPr/>
            <p:nvPr/>
          </p:nvSpPr>
          <p:spPr>
            <a:xfrm>
              <a:off x="7524750" y="5381625"/>
              <a:ext cx="666900" cy="666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7"/>
            <p:cNvSpPr txBox="1"/>
            <p:nvPr/>
          </p:nvSpPr>
          <p:spPr>
            <a:xfrm>
              <a:off x="7572375" y="5381625"/>
              <a:ext cx="571500" cy="66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062131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5</a:t>
              </a:r>
              <a:endParaRPr sz="3200" b="1">
                <a:solidFill>
                  <a:srgbClr val="062131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134" name="Google Shape;134;p17"/>
            <p:cNvSpPr txBox="1"/>
            <p:nvPr/>
          </p:nvSpPr>
          <p:spPr>
            <a:xfrm>
              <a:off x="8382000" y="4953000"/>
              <a:ext cx="4238700" cy="152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Motion with </a:t>
              </a:r>
              <a:r>
                <a:rPr lang="en-US" sz="2400" b="1" dirty="0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Purpose</a:t>
              </a:r>
              <a:endParaRPr sz="2400" dirty="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135" name="Google Shape;135;p17"/>
            <p:cNvSpPr/>
            <p:nvPr/>
          </p:nvSpPr>
          <p:spPr>
            <a:xfrm>
              <a:off x="13525500" y="4953000"/>
              <a:ext cx="5524500" cy="1524000"/>
            </a:xfrm>
            <a:prstGeom prst="roundRect">
              <a:avLst>
                <a:gd name="adj" fmla="val 12500"/>
              </a:avLst>
            </a:prstGeom>
            <a:solidFill>
              <a:srgbClr val="F57F2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7"/>
            <p:cNvSpPr/>
            <p:nvPr/>
          </p:nvSpPr>
          <p:spPr>
            <a:xfrm>
              <a:off x="13763625" y="5381625"/>
              <a:ext cx="666900" cy="666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7"/>
            <p:cNvSpPr txBox="1"/>
            <p:nvPr/>
          </p:nvSpPr>
          <p:spPr>
            <a:xfrm>
              <a:off x="13811250" y="5381625"/>
              <a:ext cx="571500" cy="66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57F20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6</a:t>
              </a:r>
              <a:endParaRPr sz="3200" b="1">
                <a:solidFill>
                  <a:srgbClr val="F57F20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138" name="Google Shape;138;p17"/>
            <p:cNvSpPr txBox="1"/>
            <p:nvPr/>
          </p:nvSpPr>
          <p:spPr>
            <a:xfrm>
              <a:off x="14620875" y="4953000"/>
              <a:ext cx="4238700" cy="152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rgbClr val="000000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Clear </a:t>
              </a:r>
              <a:r>
                <a:rPr lang="en-US" sz="2400" b="1" dirty="0">
                  <a:solidFill>
                    <a:srgbClr val="000000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Call To Actions (CTAs)</a:t>
              </a:r>
              <a:endParaRPr sz="24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139" name="Google Shape;139;p17"/>
            <p:cNvSpPr/>
            <p:nvPr/>
          </p:nvSpPr>
          <p:spPr>
            <a:xfrm>
              <a:off x="1057275" y="6858000"/>
              <a:ext cx="5524500" cy="1524000"/>
            </a:xfrm>
            <a:prstGeom prst="roundRect">
              <a:avLst>
                <a:gd name="adj" fmla="val 12500"/>
              </a:avLst>
            </a:prstGeom>
            <a:solidFill>
              <a:srgbClr val="06213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7"/>
            <p:cNvSpPr/>
            <p:nvPr/>
          </p:nvSpPr>
          <p:spPr>
            <a:xfrm>
              <a:off x="1295400" y="7286625"/>
              <a:ext cx="666900" cy="666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7"/>
            <p:cNvSpPr txBox="1"/>
            <p:nvPr/>
          </p:nvSpPr>
          <p:spPr>
            <a:xfrm>
              <a:off x="1343025" y="7286625"/>
              <a:ext cx="571500" cy="66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062131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7</a:t>
              </a:r>
              <a:endParaRPr sz="3200" b="1">
                <a:solidFill>
                  <a:srgbClr val="062131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142" name="Google Shape;142;p17"/>
            <p:cNvSpPr txBox="1"/>
            <p:nvPr/>
          </p:nvSpPr>
          <p:spPr>
            <a:xfrm>
              <a:off x="2152650" y="6858000"/>
              <a:ext cx="4238700" cy="152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Refresh </a:t>
              </a:r>
              <a:r>
                <a:rPr lang="en-US" sz="2400" b="1" dirty="0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Regularly &amp; Rotate Often</a:t>
              </a:r>
              <a:endParaRPr sz="2400" dirty="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143" name="Google Shape;143;p17"/>
            <p:cNvSpPr/>
            <p:nvPr/>
          </p:nvSpPr>
          <p:spPr>
            <a:xfrm>
              <a:off x="7286625" y="6858000"/>
              <a:ext cx="5524500" cy="1524000"/>
            </a:xfrm>
            <a:prstGeom prst="roundRect">
              <a:avLst>
                <a:gd name="adj" fmla="val 12500"/>
              </a:avLst>
            </a:prstGeom>
            <a:solidFill>
              <a:srgbClr val="F57F2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7"/>
            <p:cNvSpPr/>
            <p:nvPr/>
          </p:nvSpPr>
          <p:spPr>
            <a:xfrm>
              <a:off x="7524750" y="7286625"/>
              <a:ext cx="666900" cy="666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7"/>
            <p:cNvSpPr txBox="1"/>
            <p:nvPr/>
          </p:nvSpPr>
          <p:spPr>
            <a:xfrm>
              <a:off x="7572375" y="7286625"/>
              <a:ext cx="571500" cy="66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57F20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8</a:t>
              </a:r>
              <a:endParaRPr sz="3200" b="1">
                <a:solidFill>
                  <a:srgbClr val="F57F20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146" name="Google Shape;146;p17"/>
            <p:cNvSpPr txBox="1"/>
            <p:nvPr/>
          </p:nvSpPr>
          <p:spPr>
            <a:xfrm>
              <a:off x="8382000" y="6858000"/>
              <a:ext cx="4238700" cy="152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rgbClr val="000000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Keep Omnichannel Integration </a:t>
              </a:r>
              <a:r>
                <a:rPr lang="en-US" sz="2400" b="1" dirty="0">
                  <a:solidFill>
                    <a:srgbClr val="000000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Top of Mind</a:t>
              </a:r>
              <a:endParaRPr sz="2400" dirty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147" name="Google Shape;147;p17"/>
            <p:cNvSpPr/>
            <p:nvPr/>
          </p:nvSpPr>
          <p:spPr>
            <a:xfrm>
              <a:off x="13525500" y="6858000"/>
              <a:ext cx="5524500" cy="1524000"/>
            </a:xfrm>
            <a:prstGeom prst="roundRect">
              <a:avLst>
                <a:gd name="adj" fmla="val 12500"/>
              </a:avLst>
            </a:prstGeom>
            <a:solidFill>
              <a:srgbClr val="06213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7"/>
            <p:cNvSpPr/>
            <p:nvPr/>
          </p:nvSpPr>
          <p:spPr>
            <a:xfrm>
              <a:off x="13763625" y="7286625"/>
              <a:ext cx="666900" cy="666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7"/>
            <p:cNvSpPr txBox="1"/>
            <p:nvPr/>
          </p:nvSpPr>
          <p:spPr>
            <a:xfrm>
              <a:off x="13811250" y="7286625"/>
              <a:ext cx="571500" cy="66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062131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9</a:t>
              </a:r>
              <a:endParaRPr sz="3200" b="1">
                <a:solidFill>
                  <a:srgbClr val="062131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150" name="Google Shape;150;p17"/>
            <p:cNvSpPr txBox="1"/>
            <p:nvPr/>
          </p:nvSpPr>
          <p:spPr>
            <a:xfrm>
              <a:off x="14620875" y="6858000"/>
              <a:ext cx="4238700" cy="152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Dynamic</a:t>
              </a:r>
              <a:r>
                <a:rPr lang="en-US" sz="2400" dirty="0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 DOOH Creative</a:t>
              </a:r>
              <a:endParaRPr sz="2400" dirty="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</p:grpSp>
      <p:sp>
        <p:nvSpPr>
          <p:cNvPr id="151" name="Google Shape;151;p17"/>
          <p:cNvSpPr txBox="1">
            <a:spLocks noGrp="1"/>
          </p:cNvSpPr>
          <p:nvPr>
            <p:ph type="title"/>
          </p:nvPr>
        </p:nvSpPr>
        <p:spPr>
          <a:xfrm>
            <a:off x="1058180" y="615515"/>
            <a:ext cx="15386100" cy="6618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>
                <a:solidFill>
                  <a:srgbClr val="042234"/>
                </a:solidFill>
              </a:rPr>
              <a:t>DOOH BEST PRACTICE OVERVIEW</a:t>
            </a:r>
            <a:endParaRPr sz="4300">
              <a:solidFill>
                <a:srgbClr val="042234"/>
              </a:solidFill>
            </a:endParaRPr>
          </a:p>
        </p:txBody>
      </p:sp>
      <p:sp>
        <p:nvSpPr>
          <p:cNvPr id="152" name="Google Shape;152;p17"/>
          <p:cNvSpPr txBox="1"/>
          <p:nvPr/>
        </p:nvSpPr>
        <p:spPr>
          <a:xfrm>
            <a:off x="1058180" y="1754325"/>
            <a:ext cx="16298400" cy="11649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50" b="1" dirty="0">
                <a:solidFill>
                  <a:srgbClr val="F18000"/>
                </a:solidFill>
                <a:latin typeface="Varela Round"/>
                <a:ea typeface="Varela Round"/>
                <a:cs typeface="Varela Round"/>
                <a:sym typeface="Varela Round"/>
              </a:rPr>
              <a:t>Your target audience typically has just 3–7 seconds of viewing time when driving past a roadside billboard.</a:t>
            </a:r>
            <a:endParaRPr sz="2450" b="1" dirty="0">
              <a:solidFill>
                <a:srgbClr val="F1800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br>
              <a:rPr lang="en-US" sz="2450" b="0" dirty="0">
                <a:solidFill>
                  <a:srgbClr val="042234"/>
                </a:solidFill>
                <a:latin typeface="Varela Round"/>
                <a:ea typeface="Varela Round"/>
                <a:cs typeface="Varela Round"/>
                <a:sym typeface="Varela Round"/>
              </a:rPr>
            </a:br>
            <a:r>
              <a:rPr lang="en-US" sz="2450" b="0" dirty="0">
                <a:solidFill>
                  <a:srgbClr val="042234"/>
                </a:solidFill>
                <a:latin typeface="Varela Round"/>
                <a:ea typeface="Varela Round"/>
                <a:cs typeface="Varela Round"/>
                <a:sym typeface="Varela Round"/>
              </a:rPr>
              <a:t>These best-practice guidelines are designed to help your creative team make every second count and </a:t>
            </a:r>
            <a:r>
              <a:rPr lang="en-US" sz="2450" b="0" dirty="0" err="1">
                <a:solidFill>
                  <a:srgbClr val="042234"/>
                </a:solidFill>
                <a:latin typeface="Varela Round"/>
                <a:ea typeface="Varela Round"/>
                <a:cs typeface="Varela Round"/>
                <a:sym typeface="Varela Round"/>
              </a:rPr>
              <a:t>optimise</a:t>
            </a:r>
            <a:r>
              <a:rPr lang="en-US" sz="2450" b="0" dirty="0">
                <a:solidFill>
                  <a:srgbClr val="042234"/>
                </a:solidFill>
                <a:latin typeface="Varela Round"/>
                <a:ea typeface="Varela Round"/>
                <a:cs typeface="Varela Round"/>
                <a:sym typeface="Varela Round"/>
              </a:rPr>
              <a:t> assets for maximum DOOH impact and performance:</a:t>
            </a:r>
            <a:endParaRPr sz="2450" b="0" dirty="0">
              <a:solidFill>
                <a:srgbClr val="042234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8"/>
          <p:cNvSpPr txBox="1">
            <a:spLocks noGrp="1"/>
          </p:cNvSpPr>
          <p:nvPr>
            <p:ph type="title" idx="4294967295"/>
          </p:nvPr>
        </p:nvSpPr>
        <p:spPr>
          <a:xfrm>
            <a:off x="1268903" y="857727"/>
            <a:ext cx="15386100" cy="6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dirty="0">
                <a:latin typeface="Varela Round"/>
                <a:ea typeface="Varela Round"/>
                <a:cs typeface="Varela Round"/>
                <a:sym typeface="Varela Round"/>
              </a:rPr>
              <a:t>KEEP IT SIMPLE, FAST &amp; LEGIBLE</a:t>
            </a:r>
            <a:endParaRPr sz="4300" dirty="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59" name="Google Shape;159;p18"/>
          <p:cNvSpPr txBox="1"/>
          <p:nvPr/>
        </p:nvSpPr>
        <p:spPr>
          <a:xfrm>
            <a:off x="1268903" y="2917430"/>
            <a:ext cx="5967600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349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07F00"/>
              </a:buClr>
              <a:buSzPts val="2450"/>
              <a:buFont typeface="Varela Round"/>
              <a:buChar char="•"/>
            </a:pP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Use dense blocks of text.</a:t>
            </a:r>
            <a:endParaRPr sz="2000" dirty="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57200" lvl="0" indent="-4349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07F00"/>
              </a:buClr>
              <a:buSzPts val="2450"/>
              <a:buFont typeface="Varela Round"/>
              <a:buChar char="•"/>
            </a:pP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Rely on thin or decorative fonts. </a:t>
            </a:r>
            <a:endParaRPr sz="2000" dirty="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57200" lvl="0" indent="-4349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07F00"/>
              </a:buClr>
              <a:buSzPts val="2450"/>
              <a:buFont typeface="Varela Round"/>
              <a:buChar char="•"/>
            </a:pP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Overcomplicate with too many messages.</a:t>
            </a:r>
            <a:endParaRPr sz="2000" dirty="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60" name="Google Shape;160;p18"/>
          <p:cNvSpPr/>
          <p:nvPr/>
        </p:nvSpPr>
        <p:spPr>
          <a:xfrm>
            <a:off x="1303800" y="2125980"/>
            <a:ext cx="2430300" cy="615600"/>
          </a:xfrm>
          <a:prstGeom prst="roundRect">
            <a:avLst>
              <a:gd name="adj" fmla="val 16667"/>
            </a:avLst>
          </a:prstGeom>
          <a:solidFill>
            <a:srgbClr val="F57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8"/>
          <p:cNvSpPr txBox="1"/>
          <p:nvPr/>
        </p:nvSpPr>
        <p:spPr>
          <a:xfrm>
            <a:off x="1729500" y="2153684"/>
            <a:ext cx="157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DON’T</a:t>
            </a:r>
            <a:endParaRPr sz="2800" dirty="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D3B71C-B26B-B331-351C-CC74EB1FF03B}"/>
              </a:ext>
            </a:extLst>
          </p:cNvPr>
          <p:cNvGrpSpPr/>
          <p:nvPr/>
        </p:nvGrpSpPr>
        <p:grpSpPr>
          <a:xfrm>
            <a:off x="792179" y="5001492"/>
            <a:ext cx="7451276" cy="6318938"/>
            <a:chOff x="8898950" y="2988889"/>
            <a:chExt cx="6160941" cy="5088312"/>
          </a:xfrm>
        </p:grpSpPr>
        <p:pic>
          <p:nvPicPr>
            <p:cNvPr id="157" name="Google Shape;157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98950" y="2988889"/>
              <a:ext cx="6160941" cy="50883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Google Shape;162;p18" title="Screenshot 2026-05-15 at 11.31.13.png"/>
            <p:cNvPicPr preferRelativeResize="0"/>
            <p:nvPr/>
          </p:nvPicPr>
          <p:blipFill rotWithShape="1">
            <a:blip r:embed="rId5">
              <a:alphaModFix/>
            </a:blip>
            <a:srcRect t="2038"/>
            <a:stretch/>
          </p:blipFill>
          <p:spPr>
            <a:xfrm>
              <a:off x="9293120" y="2988889"/>
              <a:ext cx="5465686" cy="285519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Google Shape;169;p19">
            <a:extLst>
              <a:ext uri="{FF2B5EF4-FFF2-40B4-BE49-F238E27FC236}">
                <a16:creationId xmlns:a16="http://schemas.microsoft.com/office/drawing/2014/main" id="{E395F042-3F88-E647-2E8F-D5EA25DA6779}"/>
              </a:ext>
            </a:extLst>
          </p:cNvPr>
          <p:cNvSpPr txBox="1"/>
          <p:nvPr/>
        </p:nvSpPr>
        <p:spPr>
          <a:xfrm>
            <a:off x="10313941" y="2731851"/>
            <a:ext cx="8282597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41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18000"/>
              </a:buClr>
              <a:buSzPts val="2450"/>
              <a:buFont typeface="Varela Round"/>
              <a:buChar char="•"/>
            </a:pP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Use bold </a:t>
            </a:r>
            <a:r>
              <a:rPr lang="en-US" sz="2000" dirty="0" err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colours</a:t>
            </a: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, high contrast (avoid white backgrounds).</a:t>
            </a:r>
            <a:endParaRPr sz="2000" dirty="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57200" lvl="0" indent="-3841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18000"/>
              </a:buClr>
              <a:buSzPts val="2450"/>
              <a:buFont typeface="Varela Round"/>
              <a:buChar char="•"/>
            </a:pP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Clear product shots or single focal point visuals.</a:t>
            </a:r>
            <a:endParaRPr sz="2000" dirty="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57200" lvl="0" indent="-3841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18000"/>
              </a:buClr>
              <a:buSzPts val="2450"/>
              <a:buFont typeface="Varela Round"/>
              <a:buChar char="•"/>
            </a:pP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Short, punchy copy (≤ 7 words)</a:t>
            </a:r>
            <a:endParaRPr sz="2000" dirty="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57200" lvl="0" indent="-3841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18000"/>
              </a:buClr>
              <a:buSzPts val="2450"/>
              <a:buFont typeface="Varela Round"/>
              <a:buChar char="•"/>
            </a:pP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Large, bold, sans-serif fonts. </a:t>
            </a:r>
            <a:endParaRPr sz="2000" dirty="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" name="Google Shape;171;p19">
            <a:extLst>
              <a:ext uri="{FF2B5EF4-FFF2-40B4-BE49-F238E27FC236}">
                <a16:creationId xmlns:a16="http://schemas.microsoft.com/office/drawing/2014/main" id="{0C7EF6BE-8FA6-E64F-35E8-0FE365C080FC}"/>
              </a:ext>
            </a:extLst>
          </p:cNvPr>
          <p:cNvSpPr/>
          <p:nvPr/>
        </p:nvSpPr>
        <p:spPr>
          <a:xfrm>
            <a:off x="10313941" y="2116251"/>
            <a:ext cx="2430300" cy="615600"/>
          </a:xfrm>
          <a:prstGeom prst="roundRect">
            <a:avLst>
              <a:gd name="adj" fmla="val 16667"/>
            </a:avLst>
          </a:prstGeom>
          <a:solidFill>
            <a:srgbClr val="F57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72;p19">
            <a:extLst>
              <a:ext uri="{FF2B5EF4-FFF2-40B4-BE49-F238E27FC236}">
                <a16:creationId xmlns:a16="http://schemas.microsoft.com/office/drawing/2014/main" id="{DDEFA19A-9D8C-32D2-8039-05D613DF03E2}"/>
              </a:ext>
            </a:extLst>
          </p:cNvPr>
          <p:cNvSpPr txBox="1"/>
          <p:nvPr/>
        </p:nvSpPr>
        <p:spPr>
          <a:xfrm>
            <a:off x="10739641" y="2116251"/>
            <a:ext cx="157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DO</a:t>
            </a:r>
            <a:endParaRPr sz="2800" dirty="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BDB02C1-80AE-8EAE-450B-7850BBA2FA85}"/>
              </a:ext>
            </a:extLst>
          </p:cNvPr>
          <p:cNvGrpSpPr/>
          <p:nvPr/>
        </p:nvGrpSpPr>
        <p:grpSpPr>
          <a:xfrm>
            <a:off x="9845939" y="5001491"/>
            <a:ext cx="8282597" cy="6318938"/>
            <a:chOff x="8898950" y="2988888"/>
            <a:chExt cx="10405392" cy="8314461"/>
          </a:xfrm>
        </p:grpSpPr>
        <p:pic>
          <p:nvPicPr>
            <p:cNvPr id="6" name="Google Shape;170;p19">
              <a:extLst>
                <a:ext uri="{FF2B5EF4-FFF2-40B4-BE49-F238E27FC236}">
                  <a16:creationId xmlns:a16="http://schemas.microsoft.com/office/drawing/2014/main" id="{0CC4E16B-126C-4AC0-1005-83B7AD7FC70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98950" y="2988888"/>
              <a:ext cx="10405392" cy="8314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73;p19" title="2.png">
              <a:extLst>
                <a:ext uri="{FF2B5EF4-FFF2-40B4-BE49-F238E27FC236}">
                  <a16:creationId xmlns:a16="http://schemas.microsoft.com/office/drawing/2014/main" id="{349E12F2-508B-1D60-59B9-61055AD66FD0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9600"/>
            <a:stretch/>
          </p:blipFill>
          <p:spPr>
            <a:xfrm>
              <a:off x="9486899" y="2988888"/>
              <a:ext cx="9182125" cy="439978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0"/>
          <p:cNvSpPr txBox="1"/>
          <p:nvPr/>
        </p:nvSpPr>
        <p:spPr>
          <a:xfrm>
            <a:off x="1251825" y="2780157"/>
            <a:ext cx="5969400" cy="1539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00" rIns="0" bIns="0" anchor="t" anchorCtr="0">
            <a:spAutoFit/>
          </a:bodyPr>
          <a:lstStyle/>
          <a:p>
            <a:pPr marL="415925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C7E03"/>
              </a:buClr>
              <a:buSzPts val="245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Hide or shrink the logo.</a:t>
            </a:r>
          </a:p>
          <a:p>
            <a:pPr marL="415925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C7E03"/>
              </a:buClr>
              <a:buSzPts val="245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Use low-quality visuals.</a:t>
            </a:r>
          </a:p>
          <a:p>
            <a:pPr marL="415925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C7E03"/>
              </a:buClr>
              <a:buSzPts val="245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Let product overshadow the brand.</a:t>
            </a:r>
            <a:endParaRPr sz="2000" b="0" i="0" u="none" strike="noStrike" cap="none" dirty="0">
              <a:solidFill>
                <a:srgbClr val="85CDED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82" name="Google Shape;182;p20"/>
          <p:cNvSpPr txBox="1">
            <a:spLocks noGrp="1"/>
          </p:cNvSpPr>
          <p:nvPr>
            <p:ph type="title" idx="4294967295"/>
          </p:nvPr>
        </p:nvSpPr>
        <p:spPr>
          <a:xfrm>
            <a:off x="1251825" y="832956"/>
            <a:ext cx="15386100" cy="6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dirty="0">
                <a:latin typeface="Varela Round"/>
                <a:ea typeface="Varela Round"/>
                <a:cs typeface="Varela Round"/>
                <a:sym typeface="Varela Round"/>
              </a:rPr>
              <a:t>MAKE BRANDING UNMISSABLE</a:t>
            </a:r>
            <a:endParaRPr sz="4300" dirty="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83" name="Google Shape;183;p20"/>
          <p:cNvSpPr/>
          <p:nvPr/>
        </p:nvSpPr>
        <p:spPr>
          <a:xfrm>
            <a:off x="1251825" y="2137286"/>
            <a:ext cx="2430300" cy="615600"/>
          </a:xfrm>
          <a:prstGeom prst="roundRect">
            <a:avLst>
              <a:gd name="adj" fmla="val 16667"/>
            </a:avLst>
          </a:prstGeom>
          <a:solidFill>
            <a:srgbClr val="F57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0"/>
          <p:cNvSpPr txBox="1"/>
          <p:nvPr/>
        </p:nvSpPr>
        <p:spPr>
          <a:xfrm>
            <a:off x="1677525" y="2137286"/>
            <a:ext cx="157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DON’T</a:t>
            </a:r>
            <a:endParaRPr sz="2800" dirty="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BB6DB51-1B93-5BDF-4F78-165793DF5ACC}"/>
              </a:ext>
            </a:extLst>
          </p:cNvPr>
          <p:cNvGrpSpPr/>
          <p:nvPr/>
        </p:nvGrpSpPr>
        <p:grpSpPr>
          <a:xfrm>
            <a:off x="374074" y="4797633"/>
            <a:ext cx="8991600" cy="6505723"/>
            <a:chOff x="7994291" y="2266021"/>
            <a:chExt cx="11310051" cy="9037334"/>
          </a:xfrm>
        </p:grpSpPr>
        <p:pic>
          <p:nvPicPr>
            <p:cNvPr id="180" name="Google Shape;180;p2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94291" y="2266021"/>
              <a:ext cx="11310051" cy="90373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20" title="mockup-01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860975" y="2266022"/>
              <a:ext cx="9579423" cy="49687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Google Shape;192;p21">
            <a:extLst>
              <a:ext uri="{FF2B5EF4-FFF2-40B4-BE49-F238E27FC236}">
                <a16:creationId xmlns:a16="http://schemas.microsoft.com/office/drawing/2014/main" id="{C58C6A5C-ED62-D72F-16C7-B3105C5A0D67}"/>
              </a:ext>
            </a:extLst>
          </p:cNvPr>
          <p:cNvSpPr txBox="1"/>
          <p:nvPr/>
        </p:nvSpPr>
        <p:spPr>
          <a:xfrm>
            <a:off x="10256175" y="2841433"/>
            <a:ext cx="59676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4175" algn="l" rtl="0">
              <a:spcBef>
                <a:spcPts val="0"/>
              </a:spcBef>
              <a:spcAft>
                <a:spcPts val="0"/>
              </a:spcAft>
              <a:buClr>
                <a:srgbClr val="FB8003"/>
              </a:buClr>
              <a:buSzPts val="2450"/>
              <a:buFont typeface="Varela Round"/>
              <a:buChar char="•"/>
            </a:pP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Place the logo prominently.</a:t>
            </a:r>
            <a:b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</a:br>
            <a:endParaRPr sz="2000" dirty="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57200" lvl="0" indent="-384175" algn="l" rtl="0">
              <a:spcBef>
                <a:spcPts val="0"/>
              </a:spcBef>
              <a:spcAft>
                <a:spcPts val="0"/>
              </a:spcAft>
              <a:buClr>
                <a:srgbClr val="FB8003"/>
              </a:buClr>
              <a:buSzPts val="2450"/>
              <a:buFont typeface="Varela Round"/>
              <a:buChar char="•"/>
            </a:pP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Highlight hero products with bold visuals.</a:t>
            </a:r>
            <a:endParaRPr sz="2000" dirty="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" name="Google Shape;193;p21">
            <a:extLst>
              <a:ext uri="{FF2B5EF4-FFF2-40B4-BE49-F238E27FC236}">
                <a16:creationId xmlns:a16="http://schemas.microsoft.com/office/drawing/2014/main" id="{2CF1BC05-5BC9-3299-7DF9-A466183DBDE6}"/>
              </a:ext>
            </a:extLst>
          </p:cNvPr>
          <p:cNvSpPr/>
          <p:nvPr/>
        </p:nvSpPr>
        <p:spPr>
          <a:xfrm>
            <a:off x="10256175" y="2137286"/>
            <a:ext cx="2430300" cy="615600"/>
          </a:xfrm>
          <a:prstGeom prst="roundRect">
            <a:avLst>
              <a:gd name="adj" fmla="val 16667"/>
            </a:avLst>
          </a:prstGeom>
          <a:solidFill>
            <a:srgbClr val="F57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94;p21">
            <a:extLst>
              <a:ext uri="{FF2B5EF4-FFF2-40B4-BE49-F238E27FC236}">
                <a16:creationId xmlns:a16="http://schemas.microsoft.com/office/drawing/2014/main" id="{039BF1AF-38E5-8730-E0C5-E427F6F78F20}"/>
              </a:ext>
            </a:extLst>
          </p:cNvPr>
          <p:cNvSpPr txBox="1"/>
          <p:nvPr/>
        </p:nvSpPr>
        <p:spPr>
          <a:xfrm>
            <a:off x="10681875" y="2137286"/>
            <a:ext cx="157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DO</a:t>
            </a:r>
            <a:endParaRPr sz="2800" dirty="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CD65E6-7CD8-ABDD-7A4E-CE2D8E7A5C19}"/>
              </a:ext>
            </a:extLst>
          </p:cNvPr>
          <p:cNvGrpSpPr/>
          <p:nvPr/>
        </p:nvGrpSpPr>
        <p:grpSpPr>
          <a:xfrm>
            <a:off x="9508550" y="4797633"/>
            <a:ext cx="9222795" cy="6505723"/>
            <a:chOff x="8898950" y="2988879"/>
            <a:chExt cx="10405392" cy="8019266"/>
          </a:xfrm>
        </p:grpSpPr>
        <p:pic>
          <p:nvPicPr>
            <p:cNvPr id="7" name="Google Shape;190;p21">
              <a:extLst>
                <a:ext uri="{FF2B5EF4-FFF2-40B4-BE49-F238E27FC236}">
                  <a16:creationId xmlns:a16="http://schemas.microsoft.com/office/drawing/2014/main" id="{46CABA94-0440-7B94-F6C4-20AE826A278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98950" y="2988888"/>
              <a:ext cx="10405392" cy="80192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95;p21" title="mockup-02.png">
              <a:extLst>
                <a:ext uri="{FF2B5EF4-FFF2-40B4-BE49-F238E27FC236}">
                  <a16:creationId xmlns:a16="http://schemas.microsoft.com/office/drawing/2014/main" id="{C1FDBD42-EDB8-E350-88B5-11D3E5ECD72D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691000" y="2988879"/>
              <a:ext cx="8887598" cy="457489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" name="Google Shape;196;p21">
              <a:extLst>
                <a:ext uri="{FF2B5EF4-FFF2-40B4-BE49-F238E27FC236}">
                  <a16:creationId xmlns:a16="http://schemas.microsoft.com/office/drawing/2014/main" id="{CD8731DC-085A-FAAA-4126-7D165BA954F4}"/>
                </a:ext>
              </a:extLst>
            </p:cNvPr>
            <p:cNvGrpSpPr/>
            <p:nvPr/>
          </p:nvGrpSpPr>
          <p:grpSpPr>
            <a:xfrm>
              <a:off x="16693957" y="7574892"/>
              <a:ext cx="1957262" cy="2006018"/>
              <a:chOff x="5263957" y="9184292"/>
              <a:chExt cx="1957262" cy="2006018"/>
            </a:xfrm>
          </p:grpSpPr>
          <p:sp>
            <p:nvSpPr>
              <p:cNvPr id="10" name="Google Shape;197;p21">
                <a:extLst>
                  <a:ext uri="{FF2B5EF4-FFF2-40B4-BE49-F238E27FC236}">
                    <a16:creationId xmlns:a16="http://schemas.microsoft.com/office/drawing/2014/main" id="{A2F0D6D2-EDAA-AD0E-6CEC-92783C1CED0F}"/>
                  </a:ext>
                </a:extLst>
              </p:cNvPr>
              <p:cNvSpPr/>
              <p:nvPr/>
            </p:nvSpPr>
            <p:spPr>
              <a:xfrm>
                <a:off x="5263957" y="9184292"/>
                <a:ext cx="1957262" cy="2006018"/>
              </a:xfrm>
              <a:prstGeom prst="ellipse">
                <a:avLst/>
              </a:prstGeom>
              <a:solidFill>
                <a:srgbClr val="EF8022"/>
              </a:solidFill>
              <a:ln w="25400" cap="flat" cmpd="sng">
                <a:solidFill>
                  <a:srgbClr val="213C4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198;p21">
                <a:extLst>
                  <a:ext uri="{FF2B5EF4-FFF2-40B4-BE49-F238E27FC236}">
                    <a16:creationId xmlns:a16="http://schemas.microsoft.com/office/drawing/2014/main" id="{49B71D21-1ED3-10EC-580A-847929BD4A47}"/>
                  </a:ext>
                </a:extLst>
              </p:cNvPr>
              <p:cNvSpPr txBox="1"/>
              <p:nvPr/>
            </p:nvSpPr>
            <p:spPr>
              <a:xfrm>
                <a:off x="5414211" y="9301708"/>
                <a:ext cx="1788300" cy="17470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Tip: </a:t>
                </a:r>
                <a:endParaRPr dirty="0"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Consistent branding builds trust and recall over time.</a:t>
                </a:r>
                <a:endParaRPr dirty="0"/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2"/>
          <p:cNvSpPr txBox="1"/>
          <p:nvPr/>
        </p:nvSpPr>
        <p:spPr>
          <a:xfrm>
            <a:off x="1251828" y="2841049"/>
            <a:ext cx="6681600" cy="1031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00" rIns="0" bIns="0" anchor="t" anchorCtr="0">
            <a:spAutoFit/>
          </a:bodyPr>
          <a:lstStyle/>
          <a:p>
            <a:pPr marL="457200" lvl="0" indent="-384175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B8003"/>
              </a:buClr>
              <a:buSzPts val="2450"/>
              <a:buChar char="•"/>
            </a:pPr>
            <a:r>
              <a:rPr lang="en-US" sz="2000" dirty="0">
                <a:latin typeface="Varela Round"/>
                <a:ea typeface="Varela Round"/>
                <a:cs typeface="Varela Round"/>
                <a:sym typeface="Varela Round"/>
              </a:rPr>
              <a:t>Use cluttered visuals or text.</a:t>
            </a:r>
          </a:p>
          <a:p>
            <a:pPr marL="457200" lvl="0" indent="-384175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B8003"/>
              </a:buClr>
              <a:buSzPts val="2450"/>
              <a:buChar char="•"/>
            </a:pPr>
            <a:r>
              <a:rPr lang="en-US" sz="2000" dirty="0">
                <a:latin typeface="Varela Round"/>
                <a:ea typeface="Varela Round"/>
                <a:cs typeface="Varela Round"/>
                <a:sym typeface="Varela Round"/>
              </a:rPr>
              <a:t>Use thin, hard-to-read fonts.</a:t>
            </a:r>
            <a:endParaRPr sz="2000" b="0" i="0" u="none" strike="noStrike" cap="none" dirty="0">
              <a:solidFill>
                <a:srgbClr val="85CDED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05" name="Google Shape;205;p22"/>
          <p:cNvSpPr txBox="1">
            <a:spLocks noGrp="1"/>
          </p:cNvSpPr>
          <p:nvPr>
            <p:ph type="title" idx="4294967295"/>
          </p:nvPr>
        </p:nvSpPr>
        <p:spPr>
          <a:xfrm>
            <a:off x="1251828" y="839845"/>
            <a:ext cx="15386100" cy="6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>
                <a:latin typeface="Varela Round"/>
                <a:ea typeface="Varela Round"/>
                <a:cs typeface="Varela Round"/>
                <a:sym typeface="Varela Round"/>
              </a:rPr>
              <a:t>DESIGN FOR ROADSIDE IMPACT</a:t>
            </a:r>
            <a:endParaRPr sz="430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06" name="Google Shape;206;p22"/>
          <p:cNvSpPr/>
          <p:nvPr/>
        </p:nvSpPr>
        <p:spPr>
          <a:xfrm>
            <a:off x="1306528" y="2145678"/>
            <a:ext cx="2430300" cy="615600"/>
          </a:xfrm>
          <a:prstGeom prst="roundRect">
            <a:avLst>
              <a:gd name="adj" fmla="val 16667"/>
            </a:avLst>
          </a:prstGeom>
          <a:solidFill>
            <a:srgbClr val="F57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2"/>
          <p:cNvSpPr txBox="1"/>
          <p:nvPr/>
        </p:nvSpPr>
        <p:spPr>
          <a:xfrm>
            <a:off x="1732228" y="2145678"/>
            <a:ext cx="157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DON’T</a:t>
            </a:r>
            <a:endParaRPr sz="2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04D27F-0FA5-886D-AA7C-175CD2953CE6}"/>
              </a:ext>
            </a:extLst>
          </p:cNvPr>
          <p:cNvGrpSpPr/>
          <p:nvPr/>
        </p:nvGrpSpPr>
        <p:grpSpPr>
          <a:xfrm>
            <a:off x="603730" y="5208066"/>
            <a:ext cx="8057468" cy="6101284"/>
            <a:chOff x="8492125" y="2761278"/>
            <a:chExt cx="10812226" cy="8542073"/>
          </a:xfrm>
        </p:grpSpPr>
        <p:pic>
          <p:nvPicPr>
            <p:cNvPr id="204" name="Google Shape;204;p2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492125" y="2761278"/>
              <a:ext cx="10812226" cy="85420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8" name="Google Shape;208;p22" title="VM_Slide 1 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9323625" y="2761278"/>
              <a:ext cx="9179401" cy="46515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Google Shape;215;p23">
            <a:extLst>
              <a:ext uri="{FF2B5EF4-FFF2-40B4-BE49-F238E27FC236}">
                <a16:creationId xmlns:a16="http://schemas.microsoft.com/office/drawing/2014/main" id="{2C2ACE32-976D-F175-18A0-F5F138188427}"/>
              </a:ext>
            </a:extLst>
          </p:cNvPr>
          <p:cNvSpPr txBox="1"/>
          <p:nvPr/>
        </p:nvSpPr>
        <p:spPr>
          <a:xfrm>
            <a:off x="10670328" y="2848144"/>
            <a:ext cx="5967600" cy="2385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4175" algn="l" rtl="0">
              <a:spcBef>
                <a:spcPts val="0"/>
              </a:spcBef>
              <a:spcAft>
                <a:spcPts val="0"/>
              </a:spcAft>
              <a:buClr>
                <a:srgbClr val="FB8003"/>
              </a:buClr>
              <a:buSzPts val="2450"/>
              <a:buFont typeface="Varela Round"/>
              <a:buChar char="•"/>
            </a:pP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Keep the layout clean: one focus, one CTA.</a:t>
            </a:r>
            <a:b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</a:br>
            <a:endParaRPr sz="2000" dirty="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57200" lvl="0" indent="-384175" algn="l" rtl="0">
              <a:spcBef>
                <a:spcPts val="0"/>
              </a:spcBef>
              <a:spcAft>
                <a:spcPts val="0"/>
              </a:spcAft>
              <a:buClr>
                <a:srgbClr val="FB8003"/>
              </a:buClr>
              <a:buSzPts val="2450"/>
              <a:buFont typeface="Varela Round"/>
              <a:buChar char="•"/>
            </a:pP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Stick to one clear short message.</a:t>
            </a:r>
            <a:endParaRPr sz="2000" dirty="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57200" lvl="0" indent="-384175" algn="l" rtl="0">
              <a:spcBef>
                <a:spcPts val="0"/>
              </a:spcBef>
              <a:spcAft>
                <a:spcPts val="0"/>
              </a:spcAft>
              <a:buClr>
                <a:srgbClr val="FB8003"/>
              </a:buClr>
              <a:buSzPts val="2450"/>
              <a:buFont typeface="Varela Round"/>
              <a:buChar char="•"/>
            </a:pP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Use bold fonts &amp; high contrast for visibility.</a:t>
            </a:r>
            <a:b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</a:br>
            <a:endParaRPr sz="2000" dirty="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57200" lvl="0" indent="-3841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8003"/>
              </a:buClr>
              <a:buSzPts val="2450"/>
              <a:buChar char="•"/>
            </a:pP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Keep roadside visibility in mind.</a:t>
            </a:r>
            <a:endParaRPr sz="2000" dirty="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" name="Google Shape;216;p23">
            <a:extLst>
              <a:ext uri="{FF2B5EF4-FFF2-40B4-BE49-F238E27FC236}">
                <a16:creationId xmlns:a16="http://schemas.microsoft.com/office/drawing/2014/main" id="{8B4D7AAA-A6BE-257C-BB60-285F19F07C57}"/>
              </a:ext>
            </a:extLst>
          </p:cNvPr>
          <p:cNvSpPr/>
          <p:nvPr/>
        </p:nvSpPr>
        <p:spPr>
          <a:xfrm>
            <a:off x="10673638" y="2145678"/>
            <a:ext cx="2430300" cy="615600"/>
          </a:xfrm>
          <a:prstGeom prst="roundRect">
            <a:avLst>
              <a:gd name="adj" fmla="val 16667"/>
            </a:avLst>
          </a:prstGeom>
          <a:solidFill>
            <a:srgbClr val="F57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217;p23">
            <a:extLst>
              <a:ext uri="{FF2B5EF4-FFF2-40B4-BE49-F238E27FC236}">
                <a16:creationId xmlns:a16="http://schemas.microsoft.com/office/drawing/2014/main" id="{BAB1868A-135F-DF53-06E4-840E4CE0402B}"/>
              </a:ext>
            </a:extLst>
          </p:cNvPr>
          <p:cNvSpPr txBox="1"/>
          <p:nvPr/>
        </p:nvSpPr>
        <p:spPr>
          <a:xfrm>
            <a:off x="11099338" y="2145678"/>
            <a:ext cx="157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DO</a:t>
            </a:r>
            <a:endParaRPr sz="2800" dirty="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EFE4DD6-094F-9E41-1147-98A1A8CA453F}"/>
              </a:ext>
            </a:extLst>
          </p:cNvPr>
          <p:cNvGrpSpPr/>
          <p:nvPr/>
        </p:nvGrpSpPr>
        <p:grpSpPr>
          <a:xfrm>
            <a:off x="10052050" y="5208066"/>
            <a:ext cx="8118368" cy="6101284"/>
            <a:chOff x="8898950" y="2505543"/>
            <a:chExt cx="10405392" cy="7769287"/>
          </a:xfrm>
        </p:grpSpPr>
        <p:pic>
          <p:nvPicPr>
            <p:cNvPr id="7" name="Google Shape;213;p23">
              <a:extLst>
                <a:ext uri="{FF2B5EF4-FFF2-40B4-BE49-F238E27FC236}">
                  <a16:creationId xmlns:a16="http://schemas.microsoft.com/office/drawing/2014/main" id="{44F9614D-CD7B-57A5-3AE5-1953AC71243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98950" y="2988888"/>
              <a:ext cx="10405392" cy="72859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18;p23" title="VM_Slide 2.png">
              <a:extLst>
                <a:ext uri="{FF2B5EF4-FFF2-40B4-BE49-F238E27FC236}">
                  <a16:creationId xmlns:a16="http://schemas.microsoft.com/office/drawing/2014/main" id="{BAFCA965-F717-7D5D-E433-A75EA5DFCD12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695645" y="2505543"/>
              <a:ext cx="8812001" cy="453601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4"/>
          <p:cNvSpPr txBox="1"/>
          <p:nvPr/>
        </p:nvSpPr>
        <p:spPr>
          <a:xfrm>
            <a:off x="1182495" y="2797458"/>
            <a:ext cx="6170100" cy="939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00" rIns="0" bIns="0" anchor="t" anchorCtr="0">
            <a:spAutoFit/>
          </a:bodyPr>
          <a:lstStyle/>
          <a:p>
            <a:pPr marL="457200" lvl="0" indent="-384175" algn="l" rtl="0">
              <a:spcBef>
                <a:spcPts val="0"/>
              </a:spcBef>
              <a:spcAft>
                <a:spcPts val="0"/>
              </a:spcAft>
              <a:buClr>
                <a:srgbClr val="FB8003"/>
              </a:buClr>
              <a:buSzPts val="2450"/>
              <a:buFont typeface="Varela Round"/>
              <a:buChar char="•"/>
            </a:pP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Use generic messaging:</a:t>
            </a:r>
            <a:endParaRPr sz="2000" dirty="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✅</a:t>
            </a: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 “Braai </a:t>
            </a:r>
            <a:r>
              <a:rPr lang="en-US" sz="2000" dirty="0" err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Favourites</a:t>
            </a: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 for the Long Weekend”</a:t>
            </a:r>
            <a:endParaRPr sz="2000" dirty="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❌</a:t>
            </a: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 “Check out our meat specials”</a:t>
            </a:r>
            <a:endParaRPr sz="2000" dirty="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26" name="Google Shape;226;p24"/>
          <p:cNvSpPr txBox="1">
            <a:spLocks noGrp="1"/>
          </p:cNvSpPr>
          <p:nvPr>
            <p:ph type="title" idx="4294967295"/>
          </p:nvPr>
        </p:nvSpPr>
        <p:spPr>
          <a:xfrm>
            <a:off x="1127075" y="0"/>
            <a:ext cx="15386100" cy="846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dirty="0">
                <a:solidFill>
                  <a:srgbClr val="002134"/>
                </a:solidFill>
                <a:latin typeface="Varela Round"/>
                <a:ea typeface="Varela Round"/>
                <a:cs typeface="Varela Round"/>
                <a:sym typeface="Varela Round"/>
              </a:rPr>
              <a:t>CONTENT IS KING, CONTEXT IS KING KONG</a:t>
            </a:r>
            <a:r>
              <a:rPr lang="en-US" sz="5500" dirty="0">
                <a:solidFill>
                  <a:srgbClr val="002134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endParaRPr sz="5500" dirty="0">
              <a:solidFill>
                <a:srgbClr val="002134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27" name="Google Shape;227;p24"/>
          <p:cNvSpPr/>
          <p:nvPr/>
        </p:nvSpPr>
        <p:spPr>
          <a:xfrm>
            <a:off x="1235949" y="1947359"/>
            <a:ext cx="2430300" cy="615600"/>
          </a:xfrm>
          <a:prstGeom prst="roundRect">
            <a:avLst>
              <a:gd name="adj" fmla="val 16667"/>
            </a:avLst>
          </a:prstGeom>
          <a:solidFill>
            <a:srgbClr val="F57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24"/>
          <p:cNvSpPr txBox="1"/>
          <p:nvPr/>
        </p:nvSpPr>
        <p:spPr>
          <a:xfrm>
            <a:off x="1661649" y="1947359"/>
            <a:ext cx="157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DON’T</a:t>
            </a:r>
            <a:endParaRPr sz="2800" dirty="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76052DC-9E9D-DB99-5CD2-E28DFC0EFB2D}"/>
              </a:ext>
            </a:extLst>
          </p:cNvPr>
          <p:cNvGrpSpPr/>
          <p:nvPr/>
        </p:nvGrpSpPr>
        <p:grpSpPr>
          <a:xfrm>
            <a:off x="457001" y="5123428"/>
            <a:ext cx="8714708" cy="6185921"/>
            <a:chOff x="7980018" y="2266021"/>
            <a:chExt cx="11310051" cy="9037334"/>
          </a:xfrm>
        </p:grpSpPr>
        <p:pic>
          <p:nvPicPr>
            <p:cNvPr id="224" name="Google Shape;224;p2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80018" y="2266021"/>
              <a:ext cx="11310051" cy="90373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9" name="Google Shape;229;p24" title="2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820125" y="2266021"/>
              <a:ext cx="9697900" cy="498300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Google Shape;236;p25">
            <a:extLst>
              <a:ext uri="{FF2B5EF4-FFF2-40B4-BE49-F238E27FC236}">
                <a16:creationId xmlns:a16="http://schemas.microsoft.com/office/drawing/2014/main" id="{15CA395B-5586-244C-7EEB-2FCC46EA66DF}"/>
              </a:ext>
            </a:extLst>
          </p:cNvPr>
          <p:cNvSpPr txBox="1"/>
          <p:nvPr/>
        </p:nvSpPr>
        <p:spPr>
          <a:xfrm>
            <a:off x="10510405" y="2687555"/>
            <a:ext cx="5967600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4175" algn="l" rtl="0">
              <a:spcBef>
                <a:spcPts val="0"/>
              </a:spcBef>
              <a:spcAft>
                <a:spcPts val="0"/>
              </a:spcAft>
              <a:buClr>
                <a:srgbClr val="FB8003"/>
              </a:buClr>
              <a:buSzPts val="2450"/>
              <a:buFont typeface="Varela Round"/>
              <a:buChar char="•"/>
            </a:pPr>
            <a:r>
              <a:rPr lang="en-US" sz="2000" dirty="0" err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Localise</a:t>
            </a: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 with weather, time, or cultural moments.</a:t>
            </a:r>
            <a:b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</a:br>
            <a:endParaRPr lang="en-US" sz="2000" dirty="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57200" lvl="0" indent="-384175" algn="l" rtl="0">
              <a:spcBef>
                <a:spcPts val="0"/>
              </a:spcBef>
              <a:spcAft>
                <a:spcPts val="0"/>
              </a:spcAft>
              <a:buClr>
                <a:srgbClr val="FB8003"/>
              </a:buClr>
              <a:buSzPts val="2450"/>
              <a:buFont typeface="Varela Round"/>
              <a:buChar char="•"/>
            </a:pP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Speak your audience’s language.</a:t>
            </a:r>
            <a:endParaRPr sz="2000" dirty="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" name="Google Shape;237;p25">
            <a:extLst>
              <a:ext uri="{FF2B5EF4-FFF2-40B4-BE49-F238E27FC236}">
                <a16:creationId xmlns:a16="http://schemas.microsoft.com/office/drawing/2014/main" id="{6C3F2989-33C9-0FC6-2EFE-707499849DFE}"/>
              </a:ext>
            </a:extLst>
          </p:cNvPr>
          <p:cNvSpPr/>
          <p:nvPr/>
        </p:nvSpPr>
        <p:spPr>
          <a:xfrm>
            <a:off x="10600995" y="1947359"/>
            <a:ext cx="2430300" cy="615600"/>
          </a:xfrm>
          <a:prstGeom prst="roundRect">
            <a:avLst>
              <a:gd name="adj" fmla="val 16667"/>
            </a:avLst>
          </a:prstGeom>
          <a:solidFill>
            <a:srgbClr val="F57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238;p25">
            <a:extLst>
              <a:ext uri="{FF2B5EF4-FFF2-40B4-BE49-F238E27FC236}">
                <a16:creationId xmlns:a16="http://schemas.microsoft.com/office/drawing/2014/main" id="{FAA7BCA4-C702-3877-D591-ED5934B81E47}"/>
              </a:ext>
            </a:extLst>
          </p:cNvPr>
          <p:cNvSpPr txBox="1"/>
          <p:nvPr/>
        </p:nvSpPr>
        <p:spPr>
          <a:xfrm>
            <a:off x="11026695" y="1947359"/>
            <a:ext cx="157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DO</a:t>
            </a:r>
            <a:endParaRPr sz="2800" dirty="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8BBBA72-3037-222A-FB85-93DBC8AEA3E7}"/>
              </a:ext>
            </a:extLst>
          </p:cNvPr>
          <p:cNvGrpSpPr/>
          <p:nvPr/>
        </p:nvGrpSpPr>
        <p:grpSpPr>
          <a:xfrm>
            <a:off x="9588636" y="4983330"/>
            <a:ext cx="9225838" cy="6326020"/>
            <a:chOff x="8898950" y="2982887"/>
            <a:chExt cx="10405392" cy="8320462"/>
          </a:xfrm>
        </p:grpSpPr>
        <p:pic>
          <p:nvPicPr>
            <p:cNvPr id="7" name="Google Shape;234;p25">
              <a:extLst>
                <a:ext uri="{FF2B5EF4-FFF2-40B4-BE49-F238E27FC236}">
                  <a16:creationId xmlns:a16="http://schemas.microsoft.com/office/drawing/2014/main" id="{E7F0F085-135A-ED6D-D58A-F9912BE8F26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98950" y="2988888"/>
              <a:ext cx="10405392" cy="8314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39;p25" title="1.png">
              <a:extLst>
                <a:ext uri="{FF2B5EF4-FFF2-40B4-BE49-F238E27FC236}">
                  <a16:creationId xmlns:a16="http://schemas.microsoft.com/office/drawing/2014/main" id="{1D4C8198-7955-30D4-42A6-240291F40725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685600" y="2982887"/>
              <a:ext cx="8881224" cy="45927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6"/>
          <p:cNvSpPr txBox="1"/>
          <p:nvPr/>
        </p:nvSpPr>
        <p:spPr>
          <a:xfrm>
            <a:off x="2963926" y="3045694"/>
            <a:ext cx="6364800" cy="15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1264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85CDED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1264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85CDED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47" name="Google Shape;247;p26"/>
          <p:cNvSpPr txBox="1">
            <a:spLocks noGrp="1"/>
          </p:cNvSpPr>
          <p:nvPr>
            <p:ph type="title" idx="4294967295"/>
          </p:nvPr>
        </p:nvSpPr>
        <p:spPr>
          <a:xfrm>
            <a:off x="1154318" y="401175"/>
            <a:ext cx="15386100" cy="6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dirty="0">
                <a:solidFill>
                  <a:srgbClr val="002134"/>
                </a:solidFill>
                <a:latin typeface="Varela Round"/>
                <a:ea typeface="Varela Round"/>
                <a:cs typeface="Varela Round"/>
                <a:sym typeface="Varela Round"/>
              </a:rPr>
              <a:t>MOTION WITH PURPOSE </a:t>
            </a:r>
            <a:endParaRPr sz="4300" dirty="0">
              <a:solidFill>
                <a:srgbClr val="002134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48" name="Google Shape;248;p26"/>
          <p:cNvSpPr txBox="1"/>
          <p:nvPr/>
        </p:nvSpPr>
        <p:spPr>
          <a:xfrm>
            <a:off x="1154317" y="3231105"/>
            <a:ext cx="7286297" cy="1928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15925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8003"/>
              </a:buClr>
              <a:buSzPts val="2450"/>
              <a:buFont typeface="Arial" panose="020B0604020202020204" pitchFamily="34" charset="0"/>
              <a:buChar char="•"/>
            </a:pPr>
            <a:r>
              <a:rPr lang="en-US" sz="2000" dirty="0">
                <a:latin typeface="Varela Round"/>
                <a:ea typeface="Varela Round"/>
                <a:cs typeface="Varela Round"/>
                <a:sym typeface="Varela Round"/>
              </a:rPr>
              <a:t>Use rapid pulsing or flickering visual effects.</a:t>
            </a:r>
            <a:br>
              <a:rPr lang="en-US" sz="2000" dirty="0">
                <a:latin typeface="Varela Round"/>
                <a:ea typeface="Varela Round"/>
                <a:cs typeface="Varela Round"/>
                <a:sym typeface="Varela Round"/>
              </a:rPr>
            </a:br>
            <a:endParaRPr lang="en-US" sz="2000" dirty="0">
              <a:latin typeface="Varela Round"/>
              <a:ea typeface="Varela Round"/>
              <a:cs typeface="Varela Round"/>
              <a:sym typeface="Varela Round"/>
            </a:endParaRPr>
          </a:p>
          <a:p>
            <a:pPr marL="415925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8003"/>
              </a:buClr>
              <a:buSzPts val="245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Overdo effects in fast-moving or driver-view areas.</a:t>
            </a:r>
            <a:b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</a:br>
            <a:endParaRPr lang="en-US" sz="2000" dirty="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15925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8003"/>
              </a:buClr>
              <a:buSzPts val="245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Use long or complex video in short-view formats.</a:t>
            </a:r>
            <a:endParaRPr sz="2000" dirty="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45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</a:br>
            <a:endParaRPr sz="2450" dirty="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50" dirty="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50" dirty="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50" dirty="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49" name="Google Shape;249;p26"/>
          <p:cNvSpPr/>
          <p:nvPr/>
        </p:nvSpPr>
        <p:spPr>
          <a:xfrm>
            <a:off x="1317617" y="2455617"/>
            <a:ext cx="2430300" cy="615600"/>
          </a:xfrm>
          <a:prstGeom prst="roundRect">
            <a:avLst>
              <a:gd name="adj" fmla="val 16667"/>
            </a:avLst>
          </a:prstGeom>
          <a:solidFill>
            <a:srgbClr val="F57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26"/>
          <p:cNvSpPr txBox="1"/>
          <p:nvPr/>
        </p:nvSpPr>
        <p:spPr>
          <a:xfrm>
            <a:off x="1743317" y="2455617"/>
            <a:ext cx="157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DON’T</a:t>
            </a:r>
            <a:endParaRPr sz="2800" dirty="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A2EBFF-D2B0-67DA-F92A-F8AFED1D1DDD}"/>
              </a:ext>
            </a:extLst>
          </p:cNvPr>
          <p:cNvGrpSpPr/>
          <p:nvPr/>
        </p:nvGrpSpPr>
        <p:grpSpPr>
          <a:xfrm>
            <a:off x="1317617" y="5846618"/>
            <a:ext cx="6842709" cy="5462732"/>
            <a:chOff x="7980018" y="2266021"/>
            <a:chExt cx="11310051" cy="9037334"/>
          </a:xfrm>
        </p:grpSpPr>
        <p:pic>
          <p:nvPicPr>
            <p:cNvPr id="245" name="Google Shape;245;p2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80018" y="2266021"/>
              <a:ext cx="11310051" cy="90373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" name="Google Shape;251;p26" title="Comp1-ezgif.com-video-to-gif-converter.gif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847368" y="2266022"/>
              <a:ext cx="9579426" cy="494849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Google Shape;258;p27">
            <a:extLst>
              <a:ext uri="{FF2B5EF4-FFF2-40B4-BE49-F238E27FC236}">
                <a16:creationId xmlns:a16="http://schemas.microsoft.com/office/drawing/2014/main" id="{B221DB86-5D7C-4BD8-FE01-28E498E1526C}"/>
              </a:ext>
            </a:extLst>
          </p:cNvPr>
          <p:cNvSpPr txBox="1"/>
          <p:nvPr/>
        </p:nvSpPr>
        <p:spPr>
          <a:xfrm>
            <a:off x="10508889" y="3200817"/>
            <a:ext cx="7005387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FC7E03"/>
              </a:buClr>
              <a:buSzPts val="2500"/>
              <a:buFont typeface="Varela Round"/>
              <a:buChar char="•"/>
            </a:pP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Use subtle motion to attract attention.</a:t>
            </a:r>
            <a:b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</a:br>
            <a:endParaRPr sz="2000" dirty="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FC7E03"/>
              </a:buClr>
              <a:buSzPts val="2500"/>
              <a:buFont typeface="Varela Round"/>
              <a:buChar char="•"/>
            </a:pP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Animate the key message or CTA if time allows.</a:t>
            </a:r>
            <a:b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</a:br>
            <a:endParaRPr sz="2000" dirty="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FC7E03"/>
              </a:buClr>
              <a:buSzPts val="2500"/>
              <a:buFont typeface="Varela Round"/>
              <a:buChar char="•"/>
            </a:pP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Use short, simple videos.</a:t>
            </a:r>
            <a:b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</a:br>
            <a:endParaRPr sz="2000" dirty="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FC7E03"/>
              </a:buClr>
              <a:buSzPts val="2500"/>
              <a:buFont typeface="Varela Round"/>
              <a:buChar char="•"/>
            </a:pP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Limit effects in fast-view areas.</a:t>
            </a:r>
            <a:endParaRPr sz="2000" dirty="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" name="Google Shape;259;p27">
            <a:extLst>
              <a:ext uri="{FF2B5EF4-FFF2-40B4-BE49-F238E27FC236}">
                <a16:creationId xmlns:a16="http://schemas.microsoft.com/office/drawing/2014/main" id="{A1767A49-80A7-5552-5553-CFBBC116B944}"/>
              </a:ext>
            </a:extLst>
          </p:cNvPr>
          <p:cNvSpPr/>
          <p:nvPr/>
        </p:nvSpPr>
        <p:spPr>
          <a:xfrm>
            <a:off x="10596815" y="2458934"/>
            <a:ext cx="2430300" cy="615600"/>
          </a:xfrm>
          <a:prstGeom prst="roundRect">
            <a:avLst>
              <a:gd name="adj" fmla="val 16667"/>
            </a:avLst>
          </a:prstGeom>
          <a:solidFill>
            <a:srgbClr val="F57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260;p27">
            <a:extLst>
              <a:ext uri="{FF2B5EF4-FFF2-40B4-BE49-F238E27FC236}">
                <a16:creationId xmlns:a16="http://schemas.microsoft.com/office/drawing/2014/main" id="{CFCE7FB5-B9DF-5618-9139-14B0F73872DE}"/>
              </a:ext>
            </a:extLst>
          </p:cNvPr>
          <p:cNvSpPr txBox="1"/>
          <p:nvPr/>
        </p:nvSpPr>
        <p:spPr>
          <a:xfrm>
            <a:off x="11022515" y="2473202"/>
            <a:ext cx="157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DO</a:t>
            </a:r>
            <a:endParaRPr sz="2800" dirty="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498C521-B88D-EF36-E766-10E97CFCFB72}"/>
              </a:ext>
            </a:extLst>
          </p:cNvPr>
          <p:cNvGrpSpPr/>
          <p:nvPr/>
        </p:nvGrpSpPr>
        <p:grpSpPr>
          <a:xfrm>
            <a:off x="10187428" y="5654674"/>
            <a:ext cx="7627614" cy="5755761"/>
            <a:chOff x="8898950" y="2988888"/>
            <a:chExt cx="10405392" cy="8314461"/>
          </a:xfrm>
        </p:grpSpPr>
        <p:pic>
          <p:nvPicPr>
            <p:cNvPr id="7" name="Google Shape;256;p27">
              <a:extLst>
                <a:ext uri="{FF2B5EF4-FFF2-40B4-BE49-F238E27FC236}">
                  <a16:creationId xmlns:a16="http://schemas.microsoft.com/office/drawing/2014/main" id="{31545577-17D9-9E72-1433-027AACC86A9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98950" y="2988888"/>
              <a:ext cx="10405392" cy="8314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61;p27" title="lager2-ezgif.com-video-to-gif-converter.gif">
              <a:extLst>
                <a:ext uri="{FF2B5EF4-FFF2-40B4-BE49-F238E27FC236}">
                  <a16:creationId xmlns:a16="http://schemas.microsoft.com/office/drawing/2014/main" id="{A563ACAB-413F-1F31-91FE-29D3F89191BF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691901" y="2988888"/>
              <a:ext cx="8811227" cy="455950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8"/>
          <p:cNvSpPr txBox="1"/>
          <p:nvPr/>
        </p:nvSpPr>
        <p:spPr>
          <a:xfrm>
            <a:off x="1110350" y="3084300"/>
            <a:ext cx="6100500" cy="1247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00" rIns="0" bIns="0" anchor="t" anchorCtr="0">
            <a:spAutoFit/>
          </a:bodyPr>
          <a:lstStyle/>
          <a:p>
            <a:pPr marL="415925" lvl="0" indent="-342900" algn="l" rtl="0">
              <a:spcBef>
                <a:spcPts val="0"/>
              </a:spcBef>
              <a:spcAft>
                <a:spcPts val="0"/>
              </a:spcAft>
              <a:buClr>
                <a:srgbClr val="FB8003"/>
              </a:buClr>
              <a:buSzPts val="245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Use web-style CTAs (e.g. “Click Here”).</a:t>
            </a:r>
            <a:b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</a:br>
            <a:endParaRPr lang="en-US" sz="2000" dirty="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15925" lvl="0" indent="-342900" algn="l" rtl="0">
              <a:spcBef>
                <a:spcPts val="0"/>
              </a:spcBef>
              <a:spcAft>
                <a:spcPts val="0"/>
              </a:spcAft>
              <a:buClr>
                <a:srgbClr val="FB8003"/>
              </a:buClr>
              <a:buSzPts val="245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Rely on CTA placement alone—make it visually pop and concise.</a:t>
            </a:r>
            <a:endParaRPr sz="2000" b="0" i="0" u="none" strike="noStrike" cap="none" dirty="0">
              <a:solidFill>
                <a:srgbClr val="85CDED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BBD1C2-1DE1-9DBB-184F-D909245BF4B9}"/>
              </a:ext>
            </a:extLst>
          </p:cNvPr>
          <p:cNvGrpSpPr/>
          <p:nvPr/>
        </p:nvGrpSpPr>
        <p:grpSpPr>
          <a:xfrm>
            <a:off x="595547" y="5292436"/>
            <a:ext cx="8576162" cy="6016914"/>
            <a:chOff x="7980018" y="2228500"/>
            <a:chExt cx="11310051" cy="9074855"/>
          </a:xfrm>
        </p:grpSpPr>
        <p:pic>
          <p:nvPicPr>
            <p:cNvPr id="267" name="Google Shape;267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80018" y="2266021"/>
              <a:ext cx="11310051" cy="90373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28" title="VM_Slide 3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25850" y="2228500"/>
              <a:ext cx="9646950" cy="48046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9" name="Google Shape;269;p28"/>
          <p:cNvSpPr txBox="1">
            <a:spLocks noGrp="1"/>
          </p:cNvSpPr>
          <p:nvPr>
            <p:ph type="title" idx="4294967295"/>
          </p:nvPr>
        </p:nvSpPr>
        <p:spPr>
          <a:xfrm>
            <a:off x="1132800" y="368797"/>
            <a:ext cx="15386100" cy="661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dirty="0">
                <a:solidFill>
                  <a:srgbClr val="002134"/>
                </a:solidFill>
                <a:latin typeface="Varela Round"/>
                <a:ea typeface="Varela Round"/>
                <a:cs typeface="Varela Round"/>
                <a:sym typeface="Varela Round"/>
              </a:rPr>
              <a:t>CLEAR CALLS-TO-ACTION (CTA) </a:t>
            </a:r>
            <a:endParaRPr sz="4300" dirty="0">
              <a:solidFill>
                <a:srgbClr val="002134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70" name="Google Shape;270;p28"/>
          <p:cNvSpPr/>
          <p:nvPr/>
        </p:nvSpPr>
        <p:spPr>
          <a:xfrm>
            <a:off x="1205600" y="2228500"/>
            <a:ext cx="2430300" cy="615600"/>
          </a:xfrm>
          <a:prstGeom prst="roundRect">
            <a:avLst>
              <a:gd name="adj" fmla="val 16667"/>
            </a:avLst>
          </a:prstGeom>
          <a:solidFill>
            <a:srgbClr val="F57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28"/>
          <p:cNvSpPr txBox="1"/>
          <p:nvPr/>
        </p:nvSpPr>
        <p:spPr>
          <a:xfrm>
            <a:off x="1631300" y="2228500"/>
            <a:ext cx="157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DON’T</a:t>
            </a:r>
            <a:endParaRPr sz="2800" dirty="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" name="Google Shape;284;p29">
            <a:extLst>
              <a:ext uri="{FF2B5EF4-FFF2-40B4-BE49-F238E27FC236}">
                <a16:creationId xmlns:a16="http://schemas.microsoft.com/office/drawing/2014/main" id="{BE9635CE-905B-E8FC-3E01-872358CF8F7A}"/>
              </a:ext>
            </a:extLst>
          </p:cNvPr>
          <p:cNvSpPr txBox="1"/>
          <p:nvPr/>
        </p:nvSpPr>
        <p:spPr>
          <a:xfrm>
            <a:off x="11174279" y="2914684"/>
            <a:ext cx="6797197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15925" lvl="0" indent="-342900" algn="l" rtl="0">
              <a:spcBef>
                <a:spcPts val="0"/>
              </a:spcBef>
              <a:spcAft>
                <a:spcPts val="0"/>
              </a:spcAft>
              <a:buClr>
                <a:srgbClr val="FB8003"/>
              </a:buClr>
              <a:buSzPts val="245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Use CTAs like “Scan to Save” or “See In-Store”.</a:t>
            </a:r>
            <a:b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</a:br>
            <a:endParaRPr lang="en-US" sz="2000" dirty="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15925" lvl="0" indent="-342900" algn="l" rtl="0">
              <a:spcBef>
                <a:spcPts val="0"/>
              </a:spcBef>
              <a:spcAft>
                <a:spcPts val="0"/>
              </a:spcAft>
              <a:buClr>
                <a:srgbClr val="FB8003"/>
              </a:buClr>
              <a:buSzPts val="245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Add QR codes, short URLs, or directions.</a:t>
            </a:r>
            <a:endParaRPr sz="2000" dirty="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" name="Google Shape;285;p29">
            <a:extLst>
              <a:ext uri="{FF2B5EF4-FFF2-40B4-BE49-F238E27FC236}">
                <a16:creationId xmlns:a16="http://schemas.microsoft.com/office/drawing/2014/main" id="{5F02B0FE-CCF8-2CB0-301C-86CF2E39CFE4}"/>
              </a:ext>
            </a:extLst>
          </p:cNvPr>
          <p:cNvSpPr/>
          <p:nvPr/>
        </p:nvSpPr>
        <p:spPr>
          <a:xfrm>
            <a:off x="11300488" y="2228500"/>
            <a:ext cx="2430300" cy="615600"/>
          </a:xfrm>
          <a:prstGeom prst="roundRect">
            <a:avLst>
              <a:gd name="adj" fmla="val 16667"/>
            </a:avLst>
          </a:prstGeom>
          <a:solidFill>
            <a:srgbClr val="F57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286;p29">
            <a:extLst>
              <a:ext uri="{FF2B5EF4-FFF2-40B4-BE49-F238E27FC236}">
                <a16:creationId xmlns:a16="http://schemas.microsoft.com/office/drawing/2014/main" id="{4E69603B-55E1-7145-5510-EBAB45D8CBF3}"/>
              </a:ext>
            </a:extLst>
          </p:cNvPr>
          <p:cNvSpPr txBox="1"/>
          <p:nvPr/>
        </p:nvSpPr>
        <p:spPr>
          <a:xfrm>
            <a:off x="11726188" y="2228500"/>
            <a:ext cx="157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DO</a:t>
            </a:r>
            <a:endParaRPr sz="2800" dirty="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15821D6-8485-9C51-C265-2C7A77EFFF7A}"/>
              </a:ext>
            </a:extLst>
          </p:cNvPr>
          <p:cNvGrpSpPr/>
          <p:nvPr/>
        </p:nvGrpSpPr>
        <p:grpSpPr>
          <a:xfrm>
            <a:off x="11239395" y="4458279"/>
            <a:ext cx="4056023" cy="6848240"/>
            <a:chOff x="11752013" y="770212"/>
            <a:chExt cx="6100531" cy="10539192"/>
          </a:xfrm>
        </p:grpSpPr>
        <p:grpSp>
          <p:nvGrpSpPr>
            <p:cNvPr id="13" name="Google Shape;277;p29">
              <a:extLst>
                <a:ext uri="{FF2B5EF4-FFF2-40B4-BE49-F238E27FC236}">
                  <a16:creationId xmlns:a16="http://schemas.microsoft.com/office/drawing/2014/main" id="{A9017BF3-BEDF-2B86-A97B-DA92FBC40C94}"/>
                </a:ext>
              </a:extLst>
            </p:cNvPr>
            <p:cNvGrpSpPr/>
            <p:nvPr/>
          </p:nvGrpSpPr>
          <p:grpSpPr>
            <a:xfrm>
              <a:off x="11752013" y="770212"/>
              <a:ext cx="6100531" cy="10539192"/>
              <a:chOff x="12173646" y="623403"/>
              <a:chExt cx="5844540" cy="10096946"/>
            </a:xfrm>
          </p:grpSpPr>
          <p:sp>
            <p:nvSpPr>
              <p:cNvPr id="15" name="Google Shape;278;p29">
                <a:extLst>
                  <a:ext uri="{FF2B5EF4-FFF2-40B4-BE49-F238E27FC236}">
                    <a16:creationId xmlns:a16="http://schemas.microsoft.com/office/drawing/2014/main" id="{0529FDF7-BBD0-B495-DEE8-B18281933B90}"/>
                  </a:ext>
                </a:extLst>
              </p:cNvPr>
              <p:cNvSpPr/>
              <p:nvPr/>
            </p:nvSpPr>
            <p:spPr>
              <a:xfrm>
                <a:off x="12338241" y="623403"/>
                <a:ext cx="5514975" cy="8099425"/>
              </a:xfrm>
              <a:custGeom>
                <a:avLst/>
                <a:gdLst/>
                <a:ahLst/>
                <a:cxnLst/>
                <a:rect l="l" t="t" r="r" b="b"/>
                <a:pathLst>
                  <a:path w="5514975" h="8099425" extrusionOk="0">
                    <a:moveTo>
                      <a:pt x="5514962" y="0"/>
                    </a:moveTo>
                    <a:lnTo>
                      <a:pt x="4972151" y="0"/>
                    </a:lnTo>
                    <a:lnTo>
                      <a:pt x="4972151" y="542810"/>
                    </a:lnTo>
                    <a:lnTo>
                      <a:pt x="4972151" y="7556119"/>
                    </a:lnTo>
                    <a:lnTo>
                      <a:pt x="542810" y="7556119"/>
                    </a:lnTo>
                    <a:lnTo>
                      <a:pt x="542810" y="542810"/>
                    </a:lnTo>
                    <a:lnTo>
                      <a:pt x="4972151" y="542810"/>
                    </a:lnTo>
                    <a:lnTo>
                      <a:pt x="4972151" y="0"/>
                    </a:lnTo>
                    <a:lnTo>
                      <a:pt x="0" y="0"/>
                    </a:lnTo>
                    <a:lnTo>
                      <a:pt x="0" y="8098930"/>
                    </a:lnTo>
                    <a:lnTo>
                      <a:pt x="5514962" y="8098930"/>
                    </a:lnTo>
                    <a:lnTo>
                      <a:pt x="5514962" y="0"/>
                    </a:lnTo>
                    <a:close/>
                  </a:path>
                </a:pathLst>
              </a:custGeom>
              <a:solidFill>
                <a:srgbClr val="020303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279;p29">
                <a:extLst>
                  <a:ext uri="{FF2B5EF4-FFF2-40B4-BE49-F238E27FC236}">
                    <a16:creationId xmlns:a16="http://schemas.microsoft.com/office/drawing/2014/main" id="{33481235-1CEB-4048-2DB8-F31EFA3EA8BB}"/>
                  </a:ext>
                </a:extLst>
              </p:cNvPr>
              <p:cNvSpPr/>
              <p:nvPr/>
            </p:nvSpPr>
            <p:spPr>
              <a:xfrm>
                <a:off x="13076468" y="1361615"/>
                <a:ext cx="4038600" cy="6623050"/>
              </a:xfrm>
              <a:custGeom>
                <a:avLst/>
                <a:gdLst/>
                <a:ahLst/>
                <a:cxnLst/>
                <a:rect l="l" t="t" r="r" b="b"/>
                <a:pathLst>
                  <a:path w="4038600" h="6623050" extrusionOk="0">
                    <a:moveTo>
                      <a:pt x="0" y="0"/>
                    </a:moveTo>
                    <a:lnTo>
                      <a:pt x="0" y="6622488"/>
                    </a:lnTo>
                    <a:lnTo>
                      <a:pt x="4038517" y="66224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80;p29">
                <a:extLst>
                  <a:ext uri="{FF2B5EF4-FFF2-40B4-BE49-F238E27FC236}">
                    <a16:creationId xmlns:a16="http://schemas.microsoft.com/office/drawing/2014/main" id="{E327E4F3-DA58-C2FE-D65A-C74043326331}"/>
                  </a:ext>
                </a:extLst>
              </p:cNvPr>
              <p:cNvSpPr/>
              <p:nvPr/>
            </p:nvSpPr>
            <p:spPr>
              <a:xfrm>
                <a:off x="13076468" y="1361617"/>
                <a:ext cx="4038600" cy="6623050"/>
              </a:xfrm>
              <a:custGeom>
                <a:avLst/>
                <a:gdLst/>
                <a:ahLst/>
                <a:cxnLst/>
                <a:rect l="l" t="t" r="r" b="b"/>
                <a:pathLst>
                  <a:path w="4038600" h="6623050" extrusionOk="0">
                    <a:moveTo>
                      <a:pt x="4038517" y="0"/>
                    </a:moveTo>
                    <a:lnTo>
                      <a:pt x="0" y="0"/>
                    </a:lnTo>
                    <a:lnTo>
                      <a:pt x="4038517" y="6622488"/>
                    </a:lnTo>
                    <a:lnTo>
                      <a:pt x="4038517" y="0"/>
                    </a:lnTo>
                    <a:close/>
                  </a:path>
                </a:pathLst>
              </a:custGeom>
              <a:solidFill>
                <a:srgbClr val="F5F6F6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281;p29">
                <a:extLst>
                  <a:ext uri="{FF2B5EF4-FFF2-40B4-BE49-F238E27FC236}">
                    <a16:creationId xmlns:a16="http://schemas.microsoft.com/office/drawing/2014/main" id="{43F24385-A520-5226-5026-F84631062C05}"/>
                  </a:ext>
                </a:extLst>
              </p:cNvPr>
              <p:cNvSpPr/>
              <p:nvPr/>
            </p:nvSpPr>
            <p:spPr>
              <a:xfrm>
                <a:off x="12338240" y="8722325"/>
                <a:ext cx="5514975" cy="1520190"/>
              </a:xfrm>
              <a:custGeom>
                <a:avLst/>
                <a:gdLst/>
                <a:ahLst/>
                <a:cxnLst/>
                <a:rect l="l" t="t" r="r" b="b"/>
                <a:pathLst>
                  <a:path w="5514975" h="1520190" extrusionOk="0">
                    <a:moveTo>
                      <a:pt x="5514960" y="0"/>
                    </a:moveTo>
                    <a:lnTo>
                      <a:pt x="0" y="0"/>
                    </a:lnTo>
                    <a:lnTo>
                      <a:pt x="0" y="1519869"/>
                    </a:lnTo>
                    <a:lnTo>
                      <a:pt x="5514960" y="1519869"/>
                    </a:lnTo>
                    <a:lnTo>
                      <a:pt x="5514960" y="0"/>
                    </a:lnTo>
                    <a:close/>
                  </a:path>
                </a:pathLst>
              </a:custGeom>
              <a:solidFill>
                <a:srgbClr val="020303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82;p29">
                <a:extLst>
                  <a:ext uri="{FF2B5EF4-FFF2-40B4-BE49-F238E27FC236}">
                    <a16:creationId xmlns:a16="http://schemas.microsoft.com/office/drawing/2014/main" id="{08000FCC-76D7-6BCD-6062-339905D9F77F}"/>
                  </a:ext>
                </a:extLst>
              </p:cNvPr>
              <p:cNvSpPr/>
              <p:nvPr/>
            </p:nvSpPr>
            <p:spPr>
              <a:xfrm>
                <a:off x="12173646" y="10242195"/>
                <a:ext cx="5844540" cy="478154"/>
              </a:xfrm>
              <a:custGeom>
                <a:avLst/>
                <a:gdLst/>
                <a:ahLst/>
                <a:cxnLst/>
                <a:rect l="l" t="t" r="r" b="b"/>
                <a:pathLst>
                  <a:path w="5844540" h="478154" extrusionOk="0">
                    <a:moveTo>
                      <a:pt x="5844157" y="0"/>
                    </a:moveTo>
                    <a:lnTo>
                      <a:pt x="0" y="0"/>
                    </a:lnTo>
                    <a:lnTo>
                      <a:pt x="0" y="477675"/>
                    </a:lnTo>
                    <a:lnTo>
                      <a:pt x="5844157" y="477675"/>
                    </a:lnTo>
                    <a:lnTo>
                      <a:pt x="5844157" y="0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4" name="Google Shape;283;p29" title="VM_Slide 5.png">
              <a:extLst>
                <a:ext uri="{FF2B5EF4-FFF2-40B4-BE49-F238E27FC236}">
                  <a16:creationId xmlns:a16="http://schemas.microsoft.com/office/drawing/2014/main" id="{A9433216-23E4-2131-2038-32E3F5DE1E8D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2484183" y="1294033"/>
              <a:ext cx="4642733" cy="742835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710</Words>
  <Application>Microsoft Macintosh PowerPoint</Application>
  <PresentationFormat>Custom</PresentationFormat>
  <Paragraphs>111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Varela Round</vt:lpstr>
      <vt:lpstr>Calibri</vt:lpstr>
      <vt:lpstr>Arial</vt:lpstr>
      <vt:lpstr>Office Theme</vt:lpstr>
      <vt:lpstr>1_Office Theme</vt:lpstr>
      <vt:lpstr>DOOH BEST PRACTICE</vt:lpstr>
      <vt:lpstr>REACHING AUDIENCES ACROSS SCREENS THAT MATTER </vt:lpstr>
      <vt:lpstr>DOOH BEST PRACTICE OVERVIEW</vt:lpstr>
      <vt:lpstr>KEEP IT SIMPLE, FAST &amp; LEGIBLE</vt:lpstr>
      <vt:lpstr>MAKE BRANDING UNMISSABLE</vt:lpstr>
      <vt:lpstr>DESIGN FOR ROADSIDE IMPACT</vt:lpstr>
      <vt:lpstr>CONTENT IS KING, CONTEXT IS KING KONG </vt:lpstr>
      <vt:lpstr>MOTION WITH PURPOSE </vt:lpstr>
      <vt:lpstr>CLEAR CALLS-TO-ACTION (CTA) </vt:lpstr>
      <vt:lpstr>REFRESH REGULARLY &amp; ROTATE OFTEN </vt:lpstr>
      <vt:lpstr>KEEP OMNICHANNEL INTEGRATION TOP OF MIND </vt:lpstr>
      <vt:lpstr>DYNAMIC DOOH EXECUTIONS</vt:lpstr>
      <vt:lpstr>GET CLOSER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Marike Herholdt</dc:creator>
  <cp:lastModifiedBy>Zaakir Hoosen</cp:lastModifiedBy>
  <cp:revision>2</cp:revision>
  <dcterms:modified xsi:type="dcterms:W3CDTF">2026-05-15T14:56:01Z</dcterms:modified>
</cp:coreProperties>
</file>